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3" r:id="rId2"/>
    <p:sldId id="257" r:id="rId3"/>
    <p:sldId id="258" r:id="rId4"/>
    <p:sldId id="262" r:id="rId5"/>
    <p:sldId id="263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86875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8067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46946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642419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707095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22496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92123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53800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28314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4114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926644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052435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74454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36502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73101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5110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985297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22016-E1A6-417D-B977-C63BEB3FB09B}" type="datetimeFigureOut">
              <a:rPr lang="it-IT" smtClean="0"/>
              <a:pPr/>
              <a:t>30/05/2019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E33E4-9ED9-46D1-8BC9-1FD3CDABF3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6408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51164" y="124690"/>
            <a:ext cx="11208328" cy="223058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/>
              <a:t>Sperimentazione del metodo </a:t>
            </a:r>
            <a:r>
              <a:rPr lang="it-IT" sz="4000" b="1" dirty="0" err="1" smtClean="0"/>
              <a:t>jigsaw</a:t>
            </a:r>
            <a:r>
              <a:rPr lang="it-IT" sz="4000" b="1" dirty="0" smtClean="0"/>
              <a:t/>
            </a:r>
            <a:br>
              <a:rPr lang="it-IT" sz="4000" b="1" dirty="0" smtClean="0"/>
            </a:br>
            <a:r>
              <a:rPr lang="it-IT" sz="4000" b="1" dirty="0" smtClean="0"/>
              <a:t>        in una classe di livello a2</a:t>
            </a:r>
            <a:endParaRPr lang="it-IT" sz="40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75855" y="2511846"/>
            <a:ext cx="11083637" cy="672029"/>
          </a:xfrm>
        </p:spPr>
        <p:txBody>
          <a:bodyPr>
            <a:noAutofit/>
          </a:bodyPr>
          <a:lstStyle/>
          <a:p>
            <a:pPr algn="ctr"/>
            <a:r>
              <a:rPr lang="it-IT" sz="3200" dirty="0" smtClean="0">
                <a:latin typeface="Bahnschrift SemiBold" panose="020B0502040204020203" pitchFamily="34" charset="0"/>
              </a:rPr>
              <a:t>CPIA 2 </a:t>
            </a:r>
            <a:r>
              <a:rPr lang="it-IT" sz="3200" dirty="0" smtClean="0">
                <a:latin typeface="Bahnschrift SemiBold" panose="020B0502040204020203" pitchFamily="34" charset="0"/>
              </a:rPr>
              <a:t>AL </a:t>
            </a:r>
            <a:r>
              <a:rPr lang="it-IT" sz="3200" dirty="0" smtClean="0">
                <a:latin typeface="Bahnschrift SemiBold" panose="020B0502040204020203" pitchFamily="34" charset="0"/>
              </a:rPr>
              <a:t>NOVI </a:t>
            </a:r>
            <a:r>
              <a:rPr lang="it-IT" sz="3200" dirty="0" smtClean="0">
                <a:latin typeface="Bahnschrift SemiBold" panose="020B0502040204020203" pitchFamily="34" charset="0"/>
              </a:rPr>
              <a:t>LIGURE</a:t>
            </a:r>
          </a:p>
          <a:p>
            <a:endParaRPr lang="it-IT" sz="3200" dirty="0" smtClean="0">
              <a:latin typeface="Bahnschrift SemiBold" panose="020B0502040204020203" pitchFamily="34" charset="0"/>
            </a:endParaRPr>
          </a:p>
          <a:p>
            <a:endParaRPr lang="it-IT" sz="3200" dirty="0">
              <a:latin typeface="Bahnschrift SemiBold" panose="020B0502040204020203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340125" y="41500"/>
            <a:ext cx="4087859" cy="718525"/>
            <a:chOff x="179512" y="78479"/>
            <a:chExt cx="4087859" cy="718525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512" y="78479"/>
              <a:ext cx="636874" cy="718525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29220" y="234625"/>
              <a:ext cx="3438151" cy="499873"/>
            </a:xfrm>
            <a:prstGeom prst="rect">
              <a:avLst/>
            </a:prstGeom>
          </p:spPr>
        </p:pic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5857" y="143776"/>
            <a:ext cx="866392" cy="74596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8341" y="198178"/>
            <a:ext cx="2639616" cy="40517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947451" y="3183875"/>
            <a:ext cx="9650775" cy="356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it-IT" sz="2000" b="1" dirty="0" smtClean="0"/>
              <a:t>ERASMUS + K2</a:t>
            </a:r>
          </a:p>
          <a:p>
            <a:pPr algn="ctr">
              <a:lnSpc>
                <a:spcPct val="110000"/>
              </a:lnSpc>
              <a:buSzPct val="100000"/>
            </a:pPr>
            <a:r>
              <a:rPr lang="it-IT" sz="2000" b="1" dirty="0" smtClean="0"/>
              <a:t>«PRÉVENIR L’ILLETTRISME»</a:t>
            </a:r>
          </a:p>
          <a:p>
            <a:pPr algn="ctr">
              <a:lnSpc>
                <a:spcPct val="110000"/>
              </a:lnSpc>
              <a:buSzPct val="100000"/>
            </a:pPr>
            <a:endParaRPr lang="it-IT" sz="2000" b="1" dirty="0" smtClean="0"/>
          </a:p>
          <a:p>
            <a:pPr algn="ctr">
              <a:lnSpc>
                <a:spcPct val="110000"/>
              </a:lnSpc>
              <a:buSzPct val="100000"/>
            </a:pPr>
            <a:r>
              <a:rPr lang="it-IT" sz="2000" b="1" dirty="0" smtClean="0"/>
              <a:t>GRUPPO </a:t>
            </a:r>
            <a:r>
              <a:rPr lang="it-IT" sz="2000" b="1" dirty="0" err="1" smtClean="0"/>
              <a:t>DI</a:t>
            </a:r>
            <a:r>
              <a:rPr lang="it-IT" sz="2000" b="1" dirty="0" smtClean="0"/>
              <a:t> LAVORO</a:t>
            </a:r>
          </a:p>
          <a:p>
            <a:pPr algn="ctr">
              <a:lnSpc>
                <a:spcPct val="110000"/>
              </a:lnSpc>
              <a:buSzPct val="100000"/>
            </a:pPr>
            <a:r>
              <a:rPr lang="it-IT" sz="2000" b="1" dirty="0" smtClean="0"/>
              <a:t>Rocco De </a:t>
            </a:r>
            <a:r>
              <a:rPr lang="it-IT" sz="2000" b="1" dirty="0" err="1" smtClean="0"/>
              <a:t>Paolis</a:t>
            </a:r>
            <a:r>
              <a:rPr lang="it-IT" sz="2000" b="1" dirty="0" smtClean="0"/>
              <a:t>, Stefania </a:t>
            </a:r>
            <a:r>
              <a:rPr lang="it-IT" sz="2000" b="1" dirty="0" err="1" smtClean="0"/>
              <a:t>Iannucci</a:t>
            </a:r>
            <a:r>
              <a:rPr lang="it-IT" sz="2000" b="1" dirty="0" smtClean="0"/>
              <a:t>, </a:t>
            </a:r>
            <a:r>
              <a:rPr lang="it-IT" sz="2000" b="1" dirty="0" smtClean="0"/>
              <a:t>Antonello Marchese</a:t>
            </a:r>
            <a:r>
              <a:rPr lang="it-IT" sz="2000" b="1" dirty="0" smtClean="0"/>
              <a:t>, Alessandra Ferrari</a:t>
            </a:r>
          </a:p>
          <a:p>
            <a:pPr algn="ctr">
              <a:lnSpc>
                <a:spcPct val="110000"/>
              </a:lnSpc>
              <a:buSzPct val="100000"/>
            </a:pPr>
            <a:endParaRPr lang="it-IT" sz="900" b="1" dirty="0" smtClean="0"/>
          </a:p>
          <a:p>
            <a:pPr algn="ctr">
              <a:lnSpc>
                <a:spcPct val="110000"/>
              </a:lnSpc>
              <a:buSzPct val="100000"/>
            </a:pPr>
            <a:endParaRPr lang="it-IT" sz="2000" b="1" dirty="0" smtClean="0"/>
          </a:p>
          <a:p>
            <a:pPr algn="ctr">
              <a:lnSpc>
                <a:spcPct val="110000"/>
              </a:lnSpc>
              <a:buSzPct val="100000"/>
            </a:pPr>
            <a:r>
              <a:rPr lang="it-IT" sz="2000" b="1" dirty="0" smtClean="0"/>
              <a:t>CONDUTTORE </a:t>
            </a:r>
            <a:r>
              <a:rPr lang="it-IT" sz="2000" b="1" dirty="0" smtClean="0"/>
              <a:t>LABORATORIO </a:t>
            </a:r>
            <a:r>
              <a:rPr lang="it-IT" sz="2000" b="1" dirty="0" smtClean="0"/>
              <a:t>JIGSAW</a:t>
            </a:r>
          </a:p>
          <a:p>
            <a:pPr algn="ctr">
              <a:lnSpc>
                <a:spcPct val="110000"/>
              </a:lnSpc>
              <a:buSzPct val="100000"/>
            </a:pPr>
            <a:r>
              <a:rPr lang="it-IT" sz="4000" b="1" dirty="0" smtClean="0"/>
              <a:t>VULLO VANESSA </a:t>
            </a:r>
            <a:endParaRPr lang="it-IT" sz="4000" b="1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96237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3077" y="576398"/>
            <a:ext cx="1233097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   FASE 3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3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Domande sul </a:t>
            </a:r>
            <a:r>
              <a:rPr lang="es-ES_tradnl" sz="3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testo con utilizzo di strumenti Web 2.0 </a:t>
            </a:r>
            <a:r>
              <a:rPr lang="es-ES_tradnl" sz="3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come </a:t>
            </a:r>
            <a:r>
              <a:rPr lang="es-ES_tradnl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QUIZNETIC</a:t>
            </a:r>
            <a:endParaRPr lang="es-ES_tradnl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0" y="4053258"/>
            <a:ext cx="3581328" cy="271699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331955" y="1701401"/>
            <a:ext cx="11070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 controlla che tutti </a:t>
            </a:r>
            <a:r>
              <a:rPr lang="it-IT" dirty="0" smtClean="0"/>
              <a:t>gli studenti abbiano </a:t>
            </a:r>
            <a:r>
              <a:rPr lang="it-IT" dirty="0" smtClean="0"/>
              <a:t>una connessione internet nel proprio telefono, fornendo  </a:t>
            </a:r>
          </a:p>
          <a:p>
            <a:r>
              <a:rPr lang="it-IT" dirty="0" smtClean="0"/>
              <a:t>agli </a:t>
            </a:r>
            <a:r>
              <a:rPr lang="it-IT" dirty="0"/>
              <a:t>studenti sprovvisti </a:t>
            </a:r>
            <a:r>
              <a:rPr lang="it-IT" dirty="0" smtClean="0"/>
              <a:t>di ciò i </a:t>
            </a:r>
            <a:r>
              <a:rPr lang="it-IT" dirty="0" err="1" smtClean="0"/>
              <a:t>tablet</a:t>
            </a:r>
            <a:r>
              <a:rPr lang="it-IT" dirty="0" smtClean="0"/>
              <a:t> della scuola con connessione attiva.</a:t>
            </a:r>
          </a:p>
        </p:txBody>
      </p:sp>
      <p:sp>
        <p:nvSpPr>
          <p:cNvPr id="10" name="Rettangolo 9"/>
          <p:cNvSpPr/>
          <p:nvPr/>
        </p:nvSpPr>
        <p:spPr>
          <a:xfrm>
            <a:off x="876999" y="2483692"/>
            <a:ext cx="2885122" cy="1477328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dirty="0"/>
              <a:t>Si </a:t>
            </a:r>
            <a:r>
              <a:rPr lang="it-IT" dirty="0" smtClean="0"/>
              <a:t>chiede </a:t>
            </a:r>
            <a:r>
              <a:rPr lang="it-IT" dirty="0"/>
              <a:t>di cercare sulla rete il sito </a:t>
            </a:r>
            <a:r>
              <a:rPr lang="it-IT" dirty="0" smtClean="0"/>
              <a:t>QUIZNETIC e si </a:t>
            </a:r>
            <a:r>
              <a:rPr lang="it-IT" dirty="0" smtClean="0"/>
              <a:t>dà un </a:t>
            </a:r>
            <a:r>
              <a:rPr lang="it-IT" dirty="0" smtClean="0"/>
              <a:t>codice per accedere al quiz.</a:t>
            </a:r>
            <a:endParaRPr lang="it-IT" dirty="0"/>
          </a:p>
        </p:txBody>
      </p:sp>
      <p:sp>
        <p:nvSpPr>
          <p:cNvPr id="12" name="Freccia circolare a destra 11"/>
          <p:cNvSpPr/>
          <p:nvPr/>
        </p:nvSpPr>
        <p:spPr>
          <a:xfrm>
            <a:off x="276664" y="3447550"/>
            <a:ext cx="534573" cy="102694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486399" y="2487467"/>
            <a:ext cx="6030351" cy="1477328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dirty="0" smtClean="0"/>
              <a:t>Parte il quiz con 5 domande e l’insegnante chiede agli studenti di leggere attentamente e rispondere. Il docente deve cercare di non creare una competizione durante il quiz. (Non </a:t>
            </a:r>
            <a:r>
              <a:rPr lang="it-IT" dirty="0" smtClean="0"/>
              <a:t>verrà </a:t>
            </a:r>
            <a:r>
              <a:rPr lang="it-IT" dirty="0" smtClean="0"/>
              <a:t>visualizzata la classifica finale</a:t>
            </a:r>
            <a:r>
              <a:rPr lang="it-IT" dirty="0" smtClean="0"/>
              <a:t>). Tempo: 10 min</a:t>
            </a:r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657" y="4146921"/>
            <a:ext cx="3061441" cy="2296081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00" y="4146920"/>
            <a:ext cx="3061442" cy="2296082"/>
          </a:xfrm>
          <a:prstGeom prst="rect">
            <a:avLst/>
          </a:prstGeom>
        </p:spPr>
      </p:pic>
      <p:sp>
        <p:nvSpPr>
          <p:cNvPr id="22" name="Freccia circolare a destra 21"/>
          <p:cNvSpPr/>
          <p:nvPr/>
        </p:nvSpPr>
        <p:spPr>
          <a:xfrm>
            <a:off x="4973513" y="3626416"/>
            <a:ext cx="534573" cy="102694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Freccia circolare a sinistra 23"/>
          <p:cNvSpPr/>
          <p:nvPr/>
        </p:nvSpPr>
        <p:spPr>
          <a:xfrm>
            <a:off x="11516750" y="3626416"/>
            <a:ext cx="613762" cy="102694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9938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563091" y="390298"/>
            <a:ext cx="76615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FASE 3</a:t>
            </a:r>
          </a:p>
          <a:p>
            <a:r>
              <a:rPr lang="es-ES_tradnl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Analisi delle risposte e ritorno al testo</a:t>
            </a:r>
            <a:endParaRPr lang="it-IT" sz="2800" dirty="0"/>
          </a:p>
        </p:txBody>
      </p:sp>
      <p:sp>
        <p:nvSpPr>
          <p:cNvPr id="6" name="Rettangolo 5"/>
          <p:cNvSpPr/>
          <p:nvPr/>
        </p:nvSpPr>
        <p:spPr>
          <a:xfrm>
            <a:off x="409578" y="1319199"/>
            <a:ext cx="3598496" cy="2031325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_tradnl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 termine del quiz, rimanendo sulla schermata di  </a:t>
            </a:r>
            <a:r>
              <a:rPr lang="es-ES_tradnl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Quiznetic, </a:t>
            </a:r>
            <a:r>
              <a:rPr lang="es-ES_tradnl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passa alla sezione   </a:t>
            </a:r>
            <a:r>
              <a:rPr lang="es-ES_tradnl" b="1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“visualizza risposte” </a:t>
            </a:r>
            <a:r>
              <a:rPr lang="es-ES_tradnl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avviare un’analisi </a:t>
            </a:r>
            <a:r>
              <a:rPr lang="es-ES_tradnl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s-ES_tradnl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discussione degli </a:t>
            </a:r>
            <a:r>
              <a:rPr lang="es-ES_tradnl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errori (visualizzati in rosso).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61" t="944" r="235" b="3544"/>
          <a:stretch/>
        </p:blipFill>
        <p:spPr>
          <a:xfrm>
            <a:off x="615229" y="3403144"/>
            <a:ext cx="3187193" cy="2332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4769923" y="1364130"/>
            <a:ext cx="2895123" cy="147732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Vengono riprese le </a:t>
            </a:r>
            <a:r>
              <a:rPr lang="es-ES_tradnl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risposte date</a:t>
            </a:r>
            <a:r>
              <a:rPr lang="es-ES_tradnl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erratamente dalla maggioranza </a:t>
            </a:r>
            <a:r>
              <a:rPr lang="es-ES_tradnl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degli studenti.</a:t>
            </a:r>
            <a:endParaRPr lang="es-ES_tradnl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303" r="14971" b="11812"/>
          <a:stretch/>
        </p:blipFill>
        <p:spPr>
          <a:xfrm>
            <a:off x="4749755" y="3212235"/>
            <a:ext cx="2915291" cy="2216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35" y="3374643"/>
            <a:ext cx="3265726" cy="2377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ttangolo 17"/>
          <p:cNvSpPr/>
          <p:nvPr/>
        </p:nvSpPr>
        <p:spPr>
          <a:xfrm>
            <a:off x="8320977" y="1319199"/>
            <a:ext cx="3576646" cy="1754326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Viene quindi distribuito il testo in tutte le sue parti ai quattro gruppi in modo da poter ricercare in esso le risposte corrette e riflettere così sugli sbagli fatti. (10/15 min)</a:t>
            </a:r>
          </a:p>
        </p:txBody>
      </p:sp>
      <p:sp>
        <p:nvSpPr>
          <p:cNvPr id="20" name="Freccia in giù 19"/>
          <p:cNvSpPr/>
          <p:nvPr/>
        </p:nvSpPr>
        <p:spPr>
          <a:xfrm>
            <a:off x="6075968" y="2817864"/>
            <a:ext cx="283032" cy="5134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298621" y="6064807"/>
            <a:ext cx="8091453" cy="646331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chiede di ricercare le parole nuove e non comprese e se ne spiega il significato in maniera </a:t>
            </a:r>
            <a:r>
              <a:rPr lang="es-ES_tradnl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collettiva. </a:t>
            </a:r>
            <a:r>
              <a:rPr lang="es-ES_tradnl" dirty="0" smtClean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(5 min)</a:t>
            </a:r>
            <a:endParaRPr lang="es-ES_tradnl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ccia a destra 2"/>
          <p:cNvSpPr/>
          <p:nvPr/>
        </p:nvSpPr>
        <p:spPr>
          <a:xfrm>
            <a:off x="3986224" y="1570718"/>
            <a:ext cx="655931" cy="346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>
            <a:off x="7665046" y="1535162"/>
            <a:ext cx="655931" cy="346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circolare a destra 15"/>
          <p:cNvSpPr/>
          <p:nvPr/>
        </p:nvSpPr>
        <p:spPr>
          <a:xfrm rot="911739" flipH="1">
            <a:off x="11542461" y="5438408"/>
            <a:ext cx="497153" cy="12290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Freccia in giù 16"/>
          <p:cNvSpPr/>
          <p:nvPr/>
        </p:nvSpPr>
        <p:spPr>
          <a:xfrm>
            <a:off x="2091805" y="3240674"/>
            <a:ext cx="283032" cy="5134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in giù 20"/>
          <p:cNvSpPr/>
          <p:nvPr/>
        </p:nvSpPr>
        <p:spPr>
          <a:xfrm>
            <a:off x="9967784" y="3050982"/>
            <a:ext cx="283032" cy="5134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799500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642425" y="344843"/>
            <a:ext cx="76615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FASE </a:t>
            </a:r>
            <a:r>
              <a:rPr lang="es-ES_tradnl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s-ES_tradnl" sz="2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s-ES_tradnl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Prolungamento</a:t>
            </a:r>
            <a:endParaRPr lang="it-IT" sz="2800" dirty="0"/>
          </a:p>
        </p:txBody>
      </p:sp>
      <p:sp>
        <p:nvSpPr>
          <p:cNvPr id="5" name="Rettangolo 4"/>
          <p:cNvSpPr/>
          <p:nvPr/>
        </p:nvSpPr>
        <p:spPr>
          <a:xfrm>
            <a:off x="1100778" y="1349516"/>
            <a:ext cx="3782291" cy="18466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2400" b="1" dirty="0" smtClean="0"/>
              <a:t>ATTIVITA’ INDIVIDUALE:</a:t>
            </a:r>
          </a:p>
          <a:p>
            <a:r>
              <a:rPr lang="es-ES_tradnl" dirty="0" smtClean="0"/>
              <a:t>l’insegnante consegna agli studenti  un </a:t>
            </a:r>
            <a:r>
              <a:rPr lang="es-ES_tradnl" b="1" dirty="0" smtClean="0"/>
              <a:t>QUESTIONARIO DI VERIFICA </a:t>
            </a:r>
            <a:r>
              <a:rPr lang="es-ES_tradnl" dirty="0" smtClean="0"/>
              <a:t>per testare la comprensione del testo di ogni singolo alunno.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45" t="-309" r="6192" b="3174"/>
          <a:stretch/>
        </p:blipFill>
        <p:spPr>
          <a:xfrm>
            <a:off x="1349240" y="3457111"/>
            <a:ext cx="2455150" cy="3206726"/>
          </a:xfrm>
          <a:prstGeom prst="rect">
            <a:avLst/>
          </a:prstGeom>
        </p:spPr>
      </p:pic>
      <p:sp>
        <p:nvSpPr>
          <p:cNvPr id="7" name="Freccia circolare a destra 6"/>
          <p:cNvSpPr/>
          <p:nvPr/>
        </p:nvSpPr>
        <p:spPr>
          <a:xfrm>
            <a:off x="566205" y="2604656"/>
            <a:ext cx="534573" cy="134826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5259270" y="1298950"/>
            <a:ext cx="5868334" cy="5145848"/>
            <a:chOff x="5513583" y="1102266"/>
            <a:chExt cx="5868334" cy="5145848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5296">
              <a:off x="5513583" y="2295116"/>
              <a:ext cx="2261618" cy="301549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162">
              <a:off x="8796369" y="3662566"/>
              <a:ext cx="2216184" cy="29549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3481">
              <a:off x="8456204" y="1102266"/>
              <a:ext cx="2530819" cy="189811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="" xmlns:p14="http://schemas.microsoft.com/office/powerpoint/2010/main" val="1235718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642425" y="344843"/>
            <a:ext cx="76615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FASE </a:t>
            </a:r>
            <a:r>
              <a:rPr lang="es-ES_tradnl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s-ES_tradnl" sz="2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s-ES_tradnl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Prolungamento</a:t>
            </a:r>
            <a:endParaRPr lang="it-IT" sz="2800" dirty="0"/>
          </a:p>
        </p:txBody>
      </p:sp>
      <p:sp>
        <p:nvSpPr>
          <p:cNvPr id="5" name="Rettangolo 4"/>
          <p:cNvSpPr/>
          <p:nvPr/>
        </p:nvSpPr>
        <p:spPr>
          <a:xfrm>
            <a:off x="338777" y="1695879"/>
            <a:ext cx="613443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sz="2400" b="1" dirty="0" smtClean="0"/>
              <a:t>ATTIVITA’ COLLETTIVA:</a:t>
            </a:r>
          </a:p>
          <a:p>
            <a:r>
              <a:rPr lang="es-ES_tradnl" dirty="0"/>
              <a:t>P</a:t>
            </a:r>
            <a:r>
              <a:rPr lang="es-ES_tradnl" dirty="0" smtClean="0"/>
              <a:t>artendo dal testo si ricercano i </a:t>
            </a:r>
            <a:r>
              <a:rPr lang="es-ES_tradnl" dirty="0" smtClean="0"/>
              <a:t>verbi, </a:t>
            </a:r>
            <a:r>
              <a:rPr lang="es-ES_tradnl" dirty="0" smtClean="0"/>
              <a:t>si </a:t>
            </a:r>
            <a:r>
              <a:rPr lang="es-ES_tradnl" dirty="0" smtClean="0"/>
              <a:t>raggruppano  </a:t>
            </a:r>
            <a:r>
              <a:rPr lang="es-ES_tradnl" dirty="0" smtClean="0"/>
              <a:t>e </a:t>
            </a:r>
            <a:r>
              <a:rPr lang="es-ES_tradnl" dirty="0" smtClean="0"/>
              <a:t>si riflette sul </a:t>
            </a:r>
            <a:r>
              <a:rPr lang="es-ES_tradnl" dirty="0" smtClean="0"/>
              <a:t>tempo futuro.</a:t>
            </a:r>
          </a:p>
        </p:txBody>
      </p:sp>
      <p:sp>
        <p:nvSpPr>
          <p:cNvPr id="6" name="Rettangolo 5"/>
          <p:cNvSpPr/>
          <p:nvPr/>
        </p:nvSpPr>
        <p:spPr>
          <a:xfrm>
            <a:off x="338777" y="3796865"/>
            <a:ext cx="613443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dirty="0"/>
              <a:t>L’insegnante con metodo deduttivo chiede agli studenti di estrapolare dai verbi la regola del futuro.</a:t>
            </a:r>
          </a:p>
        </p:txBody>
      </p:sp>
      <p:sp>
        <p:nvSpPr>
          <p:cNvPr id="7" name="Rettangolo 6"/>
          <p:cNvSpPr/>
          <p:nvPr/>
        </p:nvSpPr>
        <p:spPr>
          <a:xfrm>
            <a:off x="377207" y="5560581"/>
            <a:ext cx="6096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S_tradnl" dirty="0"/>
              <a:t>Si scrive la regola alla lavagna con l’aiuto degli studenti </a:t>
            </a:r>
          </a:p>
        </p:txBody>
      </p:sp>
      <p:sp>
        <p:nvSpPr>
          <p:cNvPr id="8" name="Freccia in giù 7"/>
          <p:cNvSpPr/>
          <p:nvPr/>
        </p:nvSpPr>
        <p:spPr>
          <a:xfrm>
            <a:off x="3199287" y="2872944"/>
            <a:ext cx="413410" cy="4710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>
            <a:off x="3199287" y="4766361"/>
            <a:ext cx="413410" cy="4710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733" y="509700"/>
            <a:ext cx="3352801" cy="203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733" y="4555260"/>
            <a:ext cx="3366656" cy="2010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929230"/>
            <a:ext cx="2355273" cy="3140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51742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642425" y="344843"/>
            <a:ext cx="76615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FASE </a:t>
            </a:r>
            <a:r>
              <a:rPr lang="es-ES_tradnl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s-ES_tradnl" sz="2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s-ES_tradnl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Prolungamento</a:t>
            </a:r>
            <a:endParaRPr lang="it-IT" sz="2800" dirty="0"/>
          </a:p>
        </p:txBody>
      </p:sp>
      <p:sp>
        <p:nvSpPr>
          <p:cNvPr id="5" name="Rettangolo 4"/>
          <p:cNvSpPr/>
          <p:nvPr/>
        </p:nvSpPr>
        <p:spPr>
          <a:xfrm>
            <a:off x="213976" y="2022791"/>
            <a:ext cx="3782291" cy="36009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sz="2400" b="1" dirty="0" smtClean="0"/>
              <a:t>LAVORO DI GRUPPO:</a:t>
            </a:r>
          </a:p>
          <a:p>
            <a:r>
              <a:rPr lang="es-ES_tradnl" sz="2400" b="1" dirty="0" smtClean="0"/>
              <a:t>Parte 1</a:t>
            </a:r>
          </a:p>
          <a:p>
            <a:r>
              <a:rPr lang="es-ES_tradnl" dirty="0" smtClean="0"/>
              <a:t>L</a:t>
            </a:r>
            <a:r>
              <a:rPr lang="es-ES_tradnl" dirty="0" smtClean="0"/>
              <a:t>a </a:t>
            </a:r>
            <a:r>
              <a:rPr lang="es-ES_tradnl" dirty="0" smtClean="0"/>
              <a:t>classe viene  suddivisa in gruppi.</a:t>
            </a:r>
          </a:p>
          <a:p>
            <a:r>
              <a:rPr lang="es-ES_tradnl" dirty="0" smtClean="0"/>
              <a:t>V</a:t>
            </a:r>
            <a:r>
              <a:rPr lang="es-ES_tradnl" dirty="0" smtClean="0"/>
              <a:t>iene </a:t>
            </a:r>
            <a:r>
              <a:rPr lang="es-ES_tradnl" dirty="0" smtClean="0"/>
              <a:t>consegnata una mappa di Pisa e dopo </a:t>
            </a:r>
            <a:r>
              <a:rPr lang="es-ES_tradnl" dirty="0" smtClean="0"/>
              <a:t>aver elencato il </a:t>
            </a:r>
            <a:r>
              <a:rPr lang="es-ES_tradnl" dirty="0" smtClean="0"/>
              <a:t>punto </a:t>
            </a:r>
            <a:r>
              <a:rPr lang="es-ES_tradnl" dirty="0" smtClean="0"/>
              <a:t>di partenza, </a:t>
            </a:r>
            <a:r>
              <a:rPr lang="es-ES_tradnl" dirty="0" smtClean="0"/>
              <a:t>il punto di arrivo e i siti piu’ </a:t>
            </a:r>
            <a:r>
              <a:rPr lang="es-ES_tradnl" dirty="0" smtClean="0"/>
              <a:t>importanti,  si chiede di tracciare </a:t>
            </a:r>
            <a:r>
              <a:rPr lang="es-ES_tradnl" dirty="0" smtClean="0"/>
              <a:t>un itinerario che permetta di visitare Pisa a piedi e </a:t>
            </a:r>
            <a:r>
              <a:rPr lang="es-ES_tradnl" dirty="0" smtClean="0"/>
              <a:t>scoprire tutte </a:t>
            </a:r>
            <a:r>
              <a:rPr lang="es-ES_tradnl" dirty="0" smtClean="0"/>
              <a:t>le attrazioni piu’ conosciute.</a:t>
            </a:r>
            <a:endParaRPr lang="es-ES_tradnl" sz="1400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34" t="7246" r="10626" b="6356"/>
          <a:stretch/>
        </p:blipFill>
        <p:spPr>
          <a:xfrm rot="16200000">
            <a:off x="3588909" y="2626837"/>
            <a:ext cx="3531437" cy="227777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01" y="4039158"/>
            <a:ext cx="2992581" cy="224443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89" y="2787754"/>
            <a:ext cx="2807855" cy="210589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33" y="1437494"/>
            <a:ext cx="3019549" cy="22646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5552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13976" y="2022791"/>
            <a:ext cx="3782291" cy="36933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2400" b="1" dirty="0" smtClean="0"/>
              <a:t>LAVORO DI GRUPPO:</a:t>
            </a:r>
          </a:p>
          <a:p>
            <a:r>
              <a:rPr lang="es-ES_tradnl" sz="2400" b="1" dirty="0" smtClean="0"/>
              <a:t>Parte 2</a:t>
            </a:r>
          </a:p>
          <a:p>
            <a:r>
              <a:rPr lang="es-ES_tradnl" dirty="0" smtClean="0"/>
              <a:t>L’insegnante dà </a:t>
            </a:r>
            <a:r>
              <a:rPr lang="es-ES_tradnl" dirty="0" smtClean="0"/>
              <a:t>a ogni gruppo un computer </a:t>
            </a:r>
            <a:r>
              <a:rPr lang="es-ES_tradnl" dirty="0" smtClean="0"/>
              <a:t>con una cartella-</a:t>
            </a:r>
            <a:r>
              <a:rPr lang="es-ES_tradnl" dirty="0" smtClean="0"/>
              <a:t> immagini.</a:t>
            </a:r>
            <a:endParaRPr lang="es-ES_tradnl" dirty="0" smtClean="0"/>
          </a:p>
          <a:p>
            <a:r>
              <a:rPr lang="es-ES_tradnl" dirty="0" smtClean="0"/>
              <a:t>Gli studenti </a:t>
            </a:r>
            <a:r>
              <a:rPr lang="es-ES_tradnl" dirty="0" smtClean="0"/>
              <a:t>provano a creare -  </a:t>
            </a:r>
            <a:r>
              <a:rPr lang="es-ES_tradnl" dirty="0" smtClean="0"/>
              <a:t>con il programma power point </a:t>
            </a:r>
            <a:r>
              <a:rPr lang="es-ES_tradnl" dirty="0" smtClean="0"/>
              <a:t>-l’itinerario </a:t>
            </a:r>
            <a:r>
              <a:rPr lang="es-ES_tradnl" dirty="0" smtClean="0"/>
              <a:t>di Pisa inserendo immagini, didascalie e </a:t>
            </a:r>
            <a:r>
              <a:rPr lang="es-ES_tradnl" dirty="0" smtClean="0"/>
              <a:t>informazioni dei </a:t>
            </a:r>
            <a:r>
              <a:rPr lang="es-ES_tradnl" dirty="0" smtClean="0"/>
              <a:t>siti </a:t>
            </a:r>
            <a:r>
              <a:rPr lang="es-ES_tradnl" dirty="0" smtClean="0"/>
              <a:t>piu’importanti ricercando informazioni su </a:t>
            </a:r>
            <a:r>
              <a:rPr lang="es-ES_tradnl" dirty="0" smtClean="0"/>
              <a:t>I</a:t>
            </a:r>
            <a:r>
              <a:rPr lang="es-ES_tradnl" dirty="0" smtClean="0"/>
              <a:t>nternet</a:t>
            </a:r>
            <a:r>
              <a:rPr lang="es-ES_tradnl" sz="2400" dirty="0" smtClean="0"/>
              <a:t>.</a:t>
            </a:r>
            <a:endParaRPr lang="es-ES_tradnl" sz="2400" b="1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163" y="210718"/>
            <a:ext cx="2854037" cy="214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59" y="169732"/>
            <a:ext cx="2963333" cy="222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09" y="1917144"/>
            <a:ext cx="3084946" cy="231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65" y="2022791"/>
            <a:ext cx="2984885" cy="2238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09" y="4098658"/>
            <a:ext cx="5157473" cy="264421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9858699" y="6252036"/>
            <a:ext cx="1625766" cy="369332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Lavoro finale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381685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4473" y="133995"/>
            <a:ext cx="5749635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FASE 5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Metacognizione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s-ES_tradnl" sz="32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s-ES_tradnl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74071" y="1806488"/>
            <a:ext cx="4807529" cy="34040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2400" b="1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Riflessione</a:t>
            </a:r>
            <a:r>
              <a:rPr lang="fr-FR" sz="24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sui </a:t>
            </a:r>
            <a:r>
              <a:rPr lang="fr-FR" sz="2400" b="1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processi</a:t>
            </a:r>
            <a:r>
              <a:rPr lang="fr-FR" sz="24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cognitivi</a:t>
            </a:r>
            <a:r>
              <a:rPr lang="fr-FR" sz="24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attivati</a:t>
            </a:r>
            <a:r>
              <a:rPr lang="fr-FR" sz="24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0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_tradnl" sz="2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L’insegnante </a:t>
            </a:r>
            <a:r>
              <a:rPr lang="es-ES_tradnl" sz="2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pone </a:t>
            </a:r>
            <a:r>
              <a:rPr lang="es-ES_tradnl" sz="2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alcune domande:</a:t>
            </a:r>
            <a:endParaRPr lang="es-ES_tradnl" sz="2000" i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Cosa </a:t>
            </a:r>
            <a:r>
              <a:rPr lang="es-ES_tradnl" sz="2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 imparato a </a:t>
            </a:r>
            <a:r>
              <a:rPr lang="es-ES_tradnl" sz="2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s-ES_tradnl" sz="2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quale </a:t>
            </a:r>
            <a:r>
              <a:rPr lang="es-ES_tradnl" sz="2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modo sono riuscita a fare bene il mio lavoro?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Cosa </a:t>
            </a:r>
            <a:r>
              <a:rPr lang="es-ES_tradnl" sz="2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ho capito e </a:t>
            </a:r>
            <a:r>
              <a:rPr lang="es-ES_tradnl" sz="2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perché?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 strategie ho messo in atto?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cosa mi è servita questa </a:t>
            </a:r>
            <a:r>
              <a:rPr lang="es-ES_tradnl" sz="2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attività</a:t>
            </a:r>
            <a:r>
              <a:rPr lang="es-ES_tradnl" sz="20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2000" i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44" y="2152851"/>
            <a:ext cx="4518623" cy="33889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5289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447639" y="2634826"/>
            <a:ext cx="7518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Grazie dell’attenzione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238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902037" y="629388"/>
            <a:ext cx="5874327" cy="1107996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DESTINATARI</a:t>
            </a:r>
            <a:endParaRPr lang="it-IT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21" y="2208207"/>
            <a:ext cx="4619815" cy="2923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/>
          <p:cNvSpPr txBox="1"/>
          <p:nvPr/>
        </p:nvSpPr>
        <p:spPr>
          <a:xfrm rot="21338252">
            <a:off x="1207956" y="1130723"/>
            <a:ext cx="3778318" cy="23083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La classe è composta da circa 20 studenti  di origine straniera,</a:t>
            </a:r>
          </a:p>
          <a:p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(alcuni sono in </a:t>
            </a: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Italia da poco tempo e altri da un po’ di </a:t>
            </a: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anni) </a:t>
            </a:r>
            <a:endParaRPr lang="it-IT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con conoscenza della lingua vicina al livello A2 del QCER.</a:t>
            </a:r>
          </a:p>
          <a:p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Il giorno della sperimentazione erano presenti16 studenti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 rot="21265787">
            <a:off x="1207956" y="4636461"/>
            <a:ext cx="3778318" cy="1754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it-IT" dirty="0"/>
              <a:t>Gli studenti frequentano il corso di italiano finalizzato al </a:t>
            </a:r>
          </a:p>
          <a:p>
            <a:r>
              <a:rPr lang="it-IT" dirty="0"/>
              <a:t>conseguimento del livello A2 per quattro ore alla </a:t>
            </a:r>
            <a:r>
              <a:rPr lang="it-IT" dirty="0" smtClean="0"/>
              <a:t>settimana,</a:t>
            </a:r>
            <a:endParaRPr lang="it-IT" dirty="0"/>
          </a:p>
          <a:p>
            <a:r>
              <a:rPr lang="it-IT" dirty="0"/>
              <a:t>suddivise in due incontri pomeridiani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998046" y="4687389"/>
            <a:ext cx="3778318" cy="17543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it-IT" dirty="0"/>
              <a:t>La maggioranza è di sesso femminile in un’età compresa tra i 16 e i 50 anni.</a:t>
            </a:r>
          </a:p>
          <a:p>
            <a:r>
              <a:rPr lang="it-IT" dirty="0"/>
              <a:t>Il gruppo è abbastanza consolidato e si è creata una bella sintonia tra gli </a:t>
            </a:r>
            <a:r>
              <a:rPr lang="it-IT" dirty="0" smtClean="0"/>
              <a:t>studenti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74853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74007" y="661012"/>
            <a:ext cx="11067453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PERCORSO DIDATTICO E PROGETTO JIGSAW</a:t>
            </a:r>
            <a:endParaRPr lang="it-IT" sz="40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97528" y="1487277"/>
            <a:ext cx="90672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percorso didattico </a:t>
            </a:r>
            <a:r>
              <a:rPr lang="it-IT" dirty="0" smtClean="0"/>
              <a:t>in cui si </a:t>
            </a:r>
            <a:r>
              <a:rPr lang="it-IT" dirty="0" smtClean="0"/>
              <a:t>è svolta la sperimentazione </a:t>
            </a:r>
            <a:r>
              <a:rPr lang="it-IT" dirty="0" smtClean="0"/>
              <a:t>è </a:t>
            </a:r>
            <a:r>
              <a:rPr lang="it-IT" dirty="0" smtClean="0"/>
              <a:t>strutturato in unità didattiche tematiche: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Presentarsi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La scuola, i servizi, cittadinanza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Il lavoro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La famiglia e la casa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Il corpo umano, la salute, il cibo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La città, i negozi, l'abbigliamento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La storia personale e i progetti </a:t>
            </a:r>
            <a:r>
              <a:rPr lang="it-IT" dirty="0" smtClean="0"/>
              <a:t>futuri</a:t>
            </a:r>
            <a:endParaRPr lang="it-IT" dirty="0"/>
          </a:p>
          <a:p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997528" y="3999122"/>
            <a:ext cx="11166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La </a:t>
            </a:r>
            <a:r>
              <a:rPr lang="it-IT" dirty="0" smtClean="0"/>
              <a:t>metodologia </a:t>
            </a:r>
            <a:r>
              <a:rPr lang="it-IT" dirty="0" smtClean="0"/>
              <a:t>JIGSAW  </a:t>
            </a:r>
            <a:r>
              <a:rPr lang="it-IT" dirty="0"/>
              <a:t>è stato </a:t>
            </a:r>
            <a:r>
              <a:rPr lang="it-IT" dirty="0" smtClean="0"/>
              <a:t>utilizzata </a:t>
            </a:r>
            <a:r>
              <a:rPr lang="it-IT" dirty="0"/>
              <a:t>per </a:t>
            </a:r>
            <a:r>
              <a:rPr lang="it-IT" dirty="0" smtClean="0"/>
              <a:t>avvicinare </a:t>
            </a:r>
            <a:r>
              <a:rPr lang="it-IT" dirty="0" smtClean="0"/>
              <a:t>gli studenti </a:t>
            </a:r>
            <a:r>
              <a:rPr lang="it-IT" dirty="0" smtClean="0"/>
              <a:t>al </a:t>
            </a:r>
            <a:r>
              <a:rPr lang="it-IT" dirty="0" smtClean="0"/>
              <a:t>testo </a:t>
            </a:r>
            <a:r>
              <a:rPr lang="it-IT" dirty="0" smtClean="0"/>
              <a:t>prescrittivo e per </a:t>
            </a:r>
            <a:r>
              <a:rPr lang="it-IT" dirty="0" smtClean="0"/>
              <a:t>introdurre l’unità didattica </a:t>
            </a:r>
            <a:r>
              <a:rPr lang="it-IT" dirty="0"/>
              <a:t>« </a:t>
            </a:r>
            <a:r>
              <a:rPr lang="it-IT" dirty="0" smtClean="0"/>
              <a:t>PROGETTI FUTURI </a:t>
            </a:r>
            <a:r>
              <a:rPr lang="it-IT" dirty="0"/>
              <a:t>»  che </a:t>
            </a:r>
            <a:r>
              <a:rPr lang="it-IT" dirty="0" smtClean="0"/>
              <a:t>vede </a:t>
            </a:r>
            <a:r>
              <a:rPr lang="it-IT" dirty="0"/>
              <a:t>in primo piano l’uso </a:t>
            </a:r>
            <a:r>
              <a:rPr lang="it-IT" dirty="0" smtClean="0"/>
              <a:t>del FUTURO.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997528" y="5229210"/>
            <a:ext cx="10460182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_tradnl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Jigsaw permette di  creare un ambiente di apprendimento positivo e motivante, praticando il </a:t>
            </a:r>
            <a:r>
              <a:rPr lang="es-ES_tradnl" i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by </a:t>
            </a:r>
            <a:r>
              <a:rPr lang="es-ES_tradnl" i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joying</a:t>
            </a:r>
            <a:r>
              <a:rPr lang="es-ES_tradnl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Nella </a:t>
            </a:r>
            <a:r>
              <a:rPr lang="es-ES_tradnl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prassi didattica </a:t>
            </a:r>
            <a:r>
              <a:rPr lang="es-ES_tradnl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dell’EDA </a:t>
            </a:r>
            <a:r>
              <a:rPr lang="es-ES_tradnl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punta a sviluppare  l’interazione, le </a:t>
            </a:r>
            <a:r>
              <a:rPr lang="es-ES_tradnl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abilità di ricezione e produzione nonché il momento della riflessione </a:t>
            </a:r>
            <a:r>
              <a:rPr lang="es-ES_tradnl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sui </a:t>
            </a:r>
            <a:r>
              <a:rPr lang="es-ES_tradnl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processi cognitivi attivati.</a:t>
            </a:r>
            <a:endParaRPr lang="it-IT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_tradnl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809528" y="4612432"/>
            <a:ext cx="23439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0" cap="none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OBIETTIVI</a:t>
            </a:r>
            <a:endParaRPr lang="it-IT" sz="40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982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53345" y="651164"/>
            <a:ext cx="4636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Testo utilizzato nell’attività</a:t>
            </a:r>
            <a:endParaRPr lang="it-IT" sz="28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93964" y="1320000"/>
            <a:ext cx="11998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Il testo utilizzato è un itinerario di  viaggio intitolato «Alla scoperta di Firenze a piedi» </a:t>
            </a:r>
            <a:r>
              <a:rPr lang="it-IT" dirty="0" smtClean="0"/>
              <a:t>si trova nel </a:t>
            </a:r>
            <a:r>
              <a:rPr lang="it-IT" dirty="0" smtClean="0"/>
              <a:t>sito internet VISIT </a:t>
            </a:r>
            <a:r>
              <a:rPr lang="it-IT" dirty="0" smtClean="0"/>
              <a:t>FLORENCE ed è stato </a:t>
            </a:r>
            <a:r>
              <a:rPr lang="it-IT" dirty="0" smtClean="0"/>
              <a:t>suddiviso in quattro sequenze.</a:t>
            </a:r>
            <a:r>
              <a:rPr lang="es-ES_tradnl" dirty="0" smtClean="0"/>
              <a:t> 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24" t="7537" r="5406" b="5325"/>
          <a:stretch/>
        </p:blipFill>
        <p:spPr>
          <a:xfrm>
            <a:off x="331968" y="3088559"/>
            <a:ext cx="2770571" cy="356946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3811" r="13811"/>
          <a:stretch/>
        </p:blipFill>
        <p:spPr>
          <a:xfrm rot="5400000">
            <a:off x="2599851" y="3190029"/>
            <a:ext cx="4150356" cy="278564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083" b="5835"/>
          <a:stretch/>
        </p:blipFill>
        <p:spPr>
          <a:xfrm rot="5400000">
            <a:off x="5857287" y="3482155"/>
            <a:ext cx="3566105" cy="278564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707"/>
          <a:stretch/>
        </p:blipFill>
        <p:spPr>
          <a:xfrm>
            <a:off x="9226514" y="3091923"/>
            <a:ext cx="2702177" cy="356610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93964" y="2111947"/>
            <a:ext cx="11860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600" i="1" dirty="0"/>
              <a:t>Per </a:t>
            </a:r>
            <a:r>
              <a:rPr lang="es-ES_tradnl" sz="1600" i="1" dirty="0" smtClean="0"/>
              <a:t>gli studenti </a:t>
            </a:r>
            <a:r>
              <a:rPr lang="es-ES_tradnl" sz="1600" i="1" dirty="0"/>
              <a:t>in difficoltà sono stati </a:t>
            </a:r>
            <a:r>
              <a:rPr lang="es-ES_tradnl" sz="1600" i="1" dirty="0" smtClean="0"/>
              <a:t>predisposte </a:t>
            </a:r>
            <a:r>
              <a:rPr lang="es-ES_tradnl" sz="1600" i="1" dirty="0"/>
              <a:t>misure dispensative come tempi più lunghi</a:t>
            </a:r>
            <a:r>
              <a:rPr lang="es-ES_tradnl" sz="1600" i="1" dirty="0" smtClean="0"/>
              <a:t>, testo </a:t>
            </a:r>
            <a:r>
              <a:rPr lang="es-ES_tradnl" sz="1600" i="1" dirty="0" smtClean="0"/>
              <a:t>abbreviato e semplificato </a:t>
            </a:r>
            <a:r>
              <a:rPr lang="es-ES_tradnl" sz="1600" i="1" dirty="0"/>
              <a:t>e la possibilità di </a:t>
            </a:r>
            <a:r>
              <a:rPr lang="es-ES_tradnl" sz="1600" i="1" dirty="0" smtClean="0"/>
              <a:t>annotare </a:t>
            </a:r>
            <a:r>
              <a:rPr lang="es-ES_tradnl" sz="1600" i="1" dirty="0"/>
              <a:t>su un foglio ciò che avevano </a:t>
            </a:r>
            <a:r>
              <a:rPr lang="es-ES_tradnl" sz="1600" i="1" dirty="0" smtClean="0"/>
              <a:t>capito.</a:t>
            </a:r>
            <a:r>
              <a:rPr lang="it-IT" sz="1600" i="1" dirty="0" smtClean="0"/>
              <a:t> </a:t>
            </a:r>
            <a:r>
              <a:rPr lang="it-IT" sz="1600" i="1" dirty="0"/>
              <a:t>Le domande sul testo sono state create dall’insegnante e così anche il questionario finale.</a:t>
            </a:r>
          </a:p>
        </p:txBody>
      </p:sp>
    </p:spTree>
    <p:extLst>
      <p:ext uri="{BB962C8B-B14F-4D97-AF65-F5344CB8AC3E}">
        <p14:creationId xmlns="" xmlns:p14="http://schemas.microsoft.com/office/powerpoint/2010/main" val="2528140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angolare in su 6"/>
          <p:cNvSpPr/>
          <p:nvPr/>
        </p:nvSpPr>
        <p:spPr>
          <a:xfrm rot="5400000">
            <a:off x="4424015" y="2116856"/>
            <a:ext cx="819137" cy="58302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ttangolo 1"/>
          <p:cNvSpPr/>
          <p:nvPr/>
        </p:nvSpPr>
        <p:spPr>
          <a:xfrm>
            <a:off x="4881347" y="124235"/>
            <a:ext cx="2443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 FASI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80013" y="973602"/>
            <a:ext cx="9212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L’ATTIVITA’ E’ STATA DIVISA IN CINQUE FASI COSI SVILUPPATE :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3089564" y="1461736"/>
            <a:ext cx="5161059" cy="929591"/>
            <a:chOff x="2534666" y="928452"/>
            <a:chExt cx="3283480" cy="929591"/>
          </a:xfrm>
        </p:grpSpPr>
        <p:sp>
          <p:nvSpPr>
            <p:cNvPr id="5" name="Rettangolo arrotondato 4"/>
            <p:cNvSpPr/>
            <p:nvPr/>
          </p:nvSpPr>
          <p:spPr>
            <a:xfrm>
              <a:off x="2600812" y="928452"/>
              <a:ext cx="3217334" cy="803186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6" name="CasellaDiTesto 5"/>
            <p:cNvSpPr txBox="1"/>
            <p:nvPr/>
          </p:nvSpPr>
          <p:spPr>
            <a:xfrm>
              <a:off x="2534666" y="1133287"/>
              <a:ext cx="3192090" cy="7247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kern="1200" dirty="0" smtClean="0">
                  <a:solidFill>
                    <a:schemeClr val="accent2"/>
                  </a:solidFill>
                </a:rPr>
                <a:t>FASE 1</a:t>
              </a:r>
              <a:r>
                <a:rPr lang="it-IT" sz="1800" b="1" kern="1200" dirty="0" smtClean="0">
                  <a:solidFill>
                    <a:schemeClr val="tx1"/>
                  </a:solidFill>
                </a:rPr>
                <a:t>: Formazione gruppi </a:t>
              </a:r>
              <a:r>
                <a:rPr lang="it-IT" sz="1800" b="1" kern="1200" dirty="0" smtClean="0">
                  <a:solidFill>
                    <a:schemeClr val="tx1"/>
                  </a:solidFill>
                </a:rPr>
                <a:t>esperti. Lettura e confronto all’interno dei gruppi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800" b="1" kern="1200" dirty="0" smtClean="0">
                <a:solidFill>
                  <a:srgbClr val="D60093"/>
                </a:solidFill>
              </a:endParaRPr>
            </a:p>
          </p:txBody>
        </p:sp>
      </p:grpSp>
      <p:sp>
        <p:nvSpPr>
          <p:cNvPr id="8" name="Freccia angolare in su 7"/>
          <p:cNvSpPr/>
          <p:nvPr/>
        </p:nvSpPr>
        <p:spPr>
          <a:xfrm rot="16200000" flipH="1">
            <a:off x="7195236" y="3214189"/>
            <a:ext cx="1016810" cy="58302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po 8"/>
          <p:cNvGrpSpPr/>
          <p:nvPr/>
        </p:nvGrpSpPr>
        <p:grpSpPr>
          <a:xfrm>
            <a:off x="5153793" y="2543911"/>
            <a:ext cx="5334098" cy="803186"/>
            <a:chOff x="3841056" y="2037480"/>
            <a:chExt cx="3324485" cy="803186"/>
          </a:xfrm>
        </p:grpSpPr>
        <p:sp>
          <p:nvSpPr>
            <p:cNvPr id="21" name="Rettangolo arrotondato 20"/>
            <p:cNvSpPr/>
            <p:nvPr/>
          </p:nvSpPr>
          <p:spPr>
            <a:xfrm>
              <a:off x="3852059" y="2037480"/>
              <a:ext cx="3292448" cy="803186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22" name="CasellaDiTesto 21"/>
            <p:cNvSpPr txBox="1"/>
            <p:nvPr/>
          </p:nvSpPr>
          <p:spPr>
            <a:xfrm>
              <a:off x="3841056" y="2107695"/>
              <a:ext cx="3324485" cy="7247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kern="1200" dirty="0" smtClean="0">
                  <a:solidFill>
                    <a:schemeClr val="accent2"/>
                  </a:solidFill>
                </a:rPr>
                <a:t>FASE </a:t>
              </a:r>
              <a:r>
                <a:rPr lang="it-IT" sz="1800" b="1" kern="1200" dirty="0" smtClean="0">
                  <a:solidFill>
                    <a:schemeClr val="accent2"/>
                  </a:solidFill>
                </a:rPr>
                <a:t>2: </a:t>
              </a:r>
              <a:r>
                <a:rPr lang="es-ES_tradnl" b="1" dirty="0" smtClean="0"/>
                <a:t>Ritorno al gruppo home. A</a:t>
              </a:r>
              <a:r>
                <a:rPr lang="es-ES_tradnl" b="1" dirty="0" smtClean="0"/>
                <a:t>scolto </a:t>
              </a:r>
              <a:r>
                <a:rPr lang="es-ES_tradnl" b="1" dirty="0"/>
                <a:t>delle quattro parti del testo che vengono riferite dai quattro </a:t>
              </a:r>
              <a:r>
                <a:rPr lang="es-ES_tradnl" b="1" dirty="0" smtClean="0"/>
                <a:t>studenti esperti</a:t>
              </a:r>
              <a:endParaRPr lang="it-IT" b="1" kern="1200" dirty="0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10" name="Freccia angolare in su 9"/>
          <p:cNvSpPr/>
          <p:nvPr/>
        </p:nvSpPr>
        <p:spPr>
          <a:xfrm rot="5400000">
            <a:off x="4375300" y="4368606"/>
            <a:ext cx="897742" cy="58302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uppo 10"/>
          <p:cNvGrpSpPr/>
          <p:nvPr/>
        </p:nvGrpSpPr>
        <p:grpSpPr>
          <a:xfrm>
            <a:off x="1780013" y="3608562"/>
            <a:ext cx="5595743" cy="993064"/>
            <a:chOff x="2778541" y="3102131"/>
            <a:chExt cx="3441152" cy="803186"/>
          </a:xfrm>
        </p:grpSpPr>
        <p:sp>
          <p:nvSpPr>
            <p:cNvPr id="19" name="Rettangolo arrotondato 18"/>
            <p:cNvSpPr/>
            <p:nvPr/>
          </p:nvSpPr>
          <p:spPr>
            <a:xfrm>
              <a:off x="2863421" y="3102131"/>
              <a:ext cx="3244110" cy="803186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0" name="CasellaDiTesto 19"/>
            <p:cNvSpPr txBox="1"/>
            <p:nvPr/>
          </p:nvSpPr>
          <p:spPr>
            <a:xfrm>
              <a:off x="2778541" y="3108775"/>
              <a:ext cx="3441152" cy="7247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kern="1200" dirty="0" smtClean="0">
                  <a:solidFill>
                    <a:schemeClr val="accent2"/>
                  </a:solidFill>
                </a:rPr>
                <a:t>FASE </a:t>
              </a:r>
              <a:r>
                <a:rPr lang="it-IT" b="1" dirty="0" smtClean="0">
                  <a:solidFill>
                    <a:schemeClr val="accent2"/>
                  </a:solidFill>
                </a:rPr>
                <a:t>3:</a:t>
              </a:r>
              <a:r>
                <a:rPr lang="es-ES_tradnl" dirty="0" smtClean="0"/>
                <a:t> </a:t>
              </a:r>
              <a:r>
                <a:rPr lang="es-ES_tradnl" sz="1600" b="1" dirty="0"/>
                <a:t>Test sul testo con utilizzo di strumenti Web </a:t>
              </a:r>
              <a:r>
                <a:rPr lang="es-ES_tradnl" sz="1600" b="1" dirty="0" smtClean="0"/>
                <a:t>2.0,come QUIZNETIC. </a:t>
              </a:r>
              <a:r>
                <a:rPr lang="es-ES_tradnl" sz="1600" b="1" dirty="0"/>
                <a:t>Analisi e discussioni degli errori. Ritorno al testo e rilettura con riflessione sugli errori </a:t>
              </a:r>
              <a:endParaRPr lang="it-IT" sz="1600" b="1" kern="12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2" name="Freccia angolare in su 11"/>
          <p:cNvSpPr/>
          <p:nvPr/>
        </p:nvSpPr>
        <p:spPr>
          <a:xfrm rot="16200000" flipH="1">
            <a:off x="7100889" y="5376778"/>
            <a:ext cx="1116089" cy="58302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po 12"/>
          <p:cNvGrpSpPr/>
          <p:nvPr/>
        </p:nvGrpSpPr>
        <p:grpSpPr>
          <a:xfrm>
            <a:off x="5124208" y="4728031"/>
            <a:ext cx="4934191" cy="803186"/>
            <a:chOff x="3852064" y="4221600"/>
            <a:chExt cx="3243162" cy="803186"/>
          </a:xfrm>
        </p:grpSpPr>
        <p:sp>
          <p:nvSpPr>
            <p:cNvPr id="17" name="Rettangolo arrotondato 16"/>
            <p:cNvSpPr/>
            <p:nvPr/>
          </p:nvSpPr>
          <p:spPr>
            <a:xfrm>
              <a:off x="3852064" y="4221600"/>
              <a:ext cx="3243162" cy="803186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8" name="CasellaDiTesto 17"/>
            <p:cNvSpPr txBox="1"/>
            <p:nvPr/>
          </p:nvSpPr>
          <p:spPr>
            <a:xfrm>
              <a:off x="3891279" y="4260815"/>
              <a:ext cx="3164732" cy="7247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kern="1200" dirty="0" smtClean="0">
                  <a:solidFill>
                    <a:schemeClr val="accent2"/>
                  </a:solidFill>
                </a:rPr>
                <a:t>FASE 4: </a:t>
              </a:r>
              <a:r>
                <a:rPr lang="it-IT" sz="1800" b="1" kern="1200" dirty="0" smtClean="0">
                  <a:solidFill>
                    <a:schemeClr val="tx1"/>
                  </a:solidFill>
                </a:rPr>
                <a:t>Ampliamento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dirty="0" smtClean="0">
                  <a:solidFill>
                    <a:schemeClr val="tx1"/>
                  </a:solidFill>
                </a:rPr>
                <a:t>Attività individuali</a:t>
              </a:r>
              <a:r>
                <a:rPr lang="it-IT" b="1" dirty="0" smtClean="0">
                  <a:solidFill>
                    <a:schemeClr val="tx1"/>
                  </a:solidFill>
                </a:rPr>
                <a:t>, collettive </a:t>
              </a:r>
              <a:r>
                <a:rPr lang="it-IT" b="1" dirty="0" smtClean="0">
                  <a:solidFill>
                    <a:schemeClr val="tx1"/>
                  </a:solidFill>
                </a:rPr>
                <a:t>e di gruppo</a:t>
              </a:r>
              <a:endParaRPr lang="it-IT" sz="18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2590800" y="5820573"/>
            <a:ext cx="4784957" cy="803192"/>
            <a:chOff x="2866882" y="5314142"/>
            <a:chExt cx="3236730" cy="803192"/>
          </a:xfrm>
        </p:grpSpPr>
        <p:sp>
          <p:nvSpPr>
            <p:cNvPr id="15" name="Rettangolo arrotondato 14"/>
            <p:cNvSpPr/>
            <p:nvPr/>
          </p:nvSpPr>
          <p:spPr>
            <a:xfrm>
              <a:off x="2866882" y="5314142"/>
              <a:ext cx="3236730" cy="803192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6" name="CasellaDiTesto 15"/>
            <p:cNvSpPr txBox="1"/>
            <p:nvPr/>
          </p:nvSpPr>
          <p:spPr>
            <a:xfrm>
              <a:off x="2906098" y="5353358"/>
              <a:ext cx="3158298" cy="7247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kern="1200" dirty="0" smtClean="0">
                  <a:solidFill>
                    <a:schemeClr val="accent2"/>
                  </a:solidFill>
                </a:rPr>
                <a:t>FASE 5:Riflessione sui processi cognitivi attivati </a:t>
              </a:r>
              <a:r>
                <a:rPr lang="it-IT" sz="1800" b="1" kern="1200" dirty="0" smtClean="0">
                  <a:solidFill>
                    <a:schemeClr val="accent2"/>
                  </a:solidFill>
                </a:rPr>
                <a:t>(</a:t>
              </a:r>
              <a:r>
                <a:rPr lang="it-IT" sz="1800" b="1" kern="1200" dirty="0" err="1" smtClean="0">
                  <a:solidFill>
                    <a:schemeClr val="accent2"/>
                  </a:solidFill>
                </a:rPr>
                <a:t>metacognizione</a:t>
              </a:r>
              <a:r>
                <a:rPr lang="it-IT" sz="1800" b="1" kern="1200" dirty="0" smtClean="0">
                  <a:solidFill>
                    <a:schemeClr val="accent2"/>
                  </a:solidFill>
                </a:rPr>
                <a:t>)</a:t>
              </a:r>
              <a:endParaRPr lang="it-IT" sz="2000" b="1" kern="1200" dirty="0">
                <a:solidFill>
                  <a:srgbClr val="D60093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517485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5420" y="1650422"/>
            <a:ext cx="12081165" cy="9417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una classe con 16 studenti si creano 4 gruppi  home e </a:t>
            </a:r>
            <a:r>
              <a:rPr lang="es-ES_trad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	quali viene </a:t>
            </a:r>
            <a:r>
              <a:rPr lang="es-ES_trad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assegnato un numero      da 1 a 4. Si formano così 4 gruppi esperti : </a:t>
            </a:r>
            <a:r>
              <a:rPr lang="es-ES_trad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Gruppo1, Gruppo </a:t>
            </a:r>
            <a:r>
              <a:rPr lang="es-ES_tradnl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2, Gruppo 3 e Gruppo 4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  <a:endParaRPr lang="it-IT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77" y="2967967"/>
            <a:ext cx="1274296" cy="1274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1" t="35064" r="-3041" b="9845"/>
          <a:stretch/>
        </p:blipFill>
        <p:spPr>
          <a:xfrm>
            <a:off x="5970654" y="3542086"/>
            <a:ext cx="5832000" cy="2340000"/>
          </a:xfrm>
          <a:prstGeom prst="rect">
            <a:avLst/>
          </a:prstGeom>
        </p:spPr>
      </p:pic>
      <p:sp>
        <p:nvSpPr>
          <p:cNvPr id="8" name="Freccia a destra 7"/>
          <p:cNvSpPr/>
          <p:nvPr/>
        </p:nvSpPr>
        <p:spPr>
          <a:xfrm>
            <a:off x="4932218" y="4655127"/>
            <a:ext cx="1394224" cy="27709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782659" y="6202695"/>
            <a:ext cx="2159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Gruppi home</a:t>
            </a:r>
            <a:endParaRPr lang="it-IT" sz="2400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596" y="4712086"/>
            <a:ext cx="1259777" cy="12597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3" y="4712086"/>
            <a:ext cx="1311410" cy="1311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8" y="2967967"/>
            <a:ext cx="1311410" cy="13114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asellaDiTesto 12"/>
          <p:cNvSpPr txBox="1"/>
          <p:nvPr/>
        </p:nvSpPr>
        <p:spPr>
          <a:xfrm>
            <a:off x="7741949" y="6202694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Gruppi esperti</a:t>
            </a:r>
            <a:endParaRPr lang="it-IT" sz="2400" b="1" dirty="0"/>
          </a:p>
        </p:txBody>
      </p:sp>
      <p:sp>
        <p:nvSpPr>
          <p:cNvPr id="14" name="Rettangolo 13"/>
          <p:cNvSpPr/>
          <p:nvPr/>
        </p:nvSpPr>
        <p:spPr>
          <a:xfrm>
            <a:off x="5614889" y="286395"/>
            <a:ext cx="178343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FASE 1</a:t>
            </a:r>
            <a:endParaRPr lang="es-ES_tradnl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9171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300266" y="362238"/>
            <a:ext cx="476216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FASE 1 (gruppi esperti)</a:t>
            </a:r>
            <a:endParaRPr lang="es-ES_tradnl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81942" y="1997232"/>
            <a:ext cx="3782291" cy="32316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2400" b="1" dirty="0"/>
              <a:t>I </a:t>
            </a:r>
            <a:r>
              <a:rPr lang="es-ES_tradnl" sz="2400" b="1" dirty="0" smtClean="0"/>
              <a:t>parte </a:t>
            </a:r>
          </a:p>
          <a:p>
            <a:r>
              <a:rPr lang="es-ES_tradnl" dirty="0"/>
              <a:t>V</a:t>
            </a:r>
            <a:r>
              <a:rPr lang="es-ES_tradnl" dirty="0" smtClean="0"/>
              <a:t>iene distribuito il testo(suddiviso in 4 parti) a ognuno dei componenti di tutti i gruppi </a:t>
            </a:r>
            <a:r>
              <a:rPr lang="es-ES_tradnl" dirty="0" smtClean="0"/>
              <a:t>esperti. </a:t>
            </a:r>
            <a:r>
              <a:rPr lang="es-ES_tradnl" dirty="0" smtClean="0"/>
              <a:t>Inizia poi la lettura individuale </a:t>
            </a:r>
            <a:r>
              <a:rPr lang="es-ES_tradnl" dirty="0"/>
              <a:t>per </a:t>
            </a:r>
            <a:r>
              <a:rPr lang="es-ES_tradnl" dirty="0" smtClean="0"/>
              <a:t>5/7 minuti. </a:t>
            </a:r>
          </a:p>
          <a:p>
            <a:r>
              <a:rPr lang="es-ES_tradnl" dirty="0" smtClean="0"/>
              <a:t>(Con questo testo viene </a:t>
            </a:r>
            <a:r>
              <a:rPr lang="es-ES_tradnl" dirty="0" smtClean="0"/>
              <a:t>data </a:t>
            </a:r>
            <a:r>
              <a:rPr lang="es-ES_tradnl" dirty="0" smtClean="0"/>
              <a:t>la </a:t>
            </a:r>
            <a:r>
              <a:rPr lang="es-ES_tradnl" dirty="0" smtClean="0"/>
              <a:t>possibilità di segnare in un foglio solamente nomi di </a:t>
            </a:r>
            <a:r>
              <a:rPr lang="es-ES_tradnl" dirty="0" smtClean="0"/>
              <a:t>monumenti </a:t>
            </a:r>
            <a:r>
              <a:rPr lang="es-ES_tradnl" dirty="0" smtClean="0"/>
              <a:t>o vie difficili da ricordare)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27" y="4128655"/>
            <a:ext cx="3176634" cy="23824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18" y="1131767"/>
            <a:ext cx="3123724" cy="234279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11" y="1156451"/>
            <a:ext cx="3159350" cy="236951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18" y="4128655"/>
            <a:ext cx="3232727" cy="242454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445113" y="355271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Gruppo 1</a:t>
            </a:r>
            <a:endParaRPr lang="it-IT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9421368" y="650031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Gruppo 4</a:t>
            </a:r>
            <a:endParaRPr lang="it-IT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445113" y="648076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Gruppo 3</a:t>
            </a:r>
            <a:endParaRPr lang="it-IT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9315323" y="348818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Gruppo 2</a:t>
            </a:r>
            <a:endParaRPr lang="it-IT" b="1" dirty="0"/>
          </a:p>
        </p:txBody>
      </p:sp>
    </p:spTree>
    <p:extLst>
      <p:ext uri="{BB962C8B-B14F-4D97-AF65-F5344CB8AC3E}">
        <p14:creationId xmlns="" xmlns:p14="http://schemas.microsoft.com/office/powerpoint/2010/main" val="1113403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74072" y="1678819"/>
            <a:ext cx="4018961" cy="387798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2400" b="1" dirty="0" smtClean="0"/>
              <a:t>2 parte </a:t>
            </a:r>
          </a:p>
          <a:p>
            <a:r>
              <a:rPr lang="es-ES_tradnl" dirty="0" smtClean="0"/>
              <a:t>Dopo aver </a:t>
            </a:r>
            <a:r>
              <a:rPr lang="es-ES_tradnl" dirty="0" smtClean="0"/>
              <a:t>ritirato il testo, inizia </a:t>
            </a:r>
            <a:r>
              <a:rPr lang="es-ES_tradnl" dirty="0" smtClean="0"/>
              <a:t>una discussione/confronto </a:t>
            </a:r>
            <a:r>
              <a:rPr lang="es-ES_tradnl" dirty="0"/>
              <a:t>all’interno del gruppo esperti  della </a:t>
            </a:r>
            <a:r>
              <a:rPr lang="es-ES_tradnl" dirty="0" smtClean="0"/>
              <a:t>durata </a:t>
            </a:r>
            <a:r>
              <a:rPr lang="es-ES_tradnl" dirty="0"/>
              <a:t>di </a:t>
            </a:r>
            <a:r>
              <a:rPr lang="es-ES_tradnl" dirty="0" smtClean="0"/>
              <a:t>5/6 </a:t>
            </a:r>
            <a:r>
              <a:rPr lang="es-ES_tradnl" dirty="0"/>
              <a:t>minuti circa (pedagogia della comprensione</a:t>
            </a:r>
            <a:r>
              <a:rPr lang="es-ES_tradnl" dirty="0" smtClean="0"/>
              <a:t>).</a:t>
            </a:r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L’insegnante, </a:t>
            </a:r>
            <a:r>
              <a:rPr lang="es-ES_tradnl" dirty="0" smtClean="0"/>
              <a:t>passando per i </a:t>
            </a:r>
            <a:r>
              <a:rPr lang="es-ES_tradnl" dirty="0" smtClean="0"/>
              <a:t>gruppi, </a:t>
            </a:r>
            <a:r>
              <a:rPr lang="es-ES_tradnl" dirty="0" smtClean="0"/>
              <a:t>controlla </a:t>
            </a:r>
            <a:r>
              <a:rPr lang="es-ES_tradnl" dirty="0" smtClean="0"/>
              <a:t>che tutti </a:t>
            </a:r>
            <a:r>
              <a:rPr lang="es-ES_tradnl" dirty="0" smtClean="0"/>
              <a:t>partecipino attivamente al confronto e aiuta chi è </a:t>
            </a:r>
            <a:r>
              <a:rPr lang="es-ES_tradnl" dirty="0" smtClean="0"/>
              <a:t>in </a:t>
            </a:r>
            <a:r>
              <a:rPr lang="es-ES_tradnl" dirty="0" smtClean="0"/>
              <a:t>difficoltà ad esporre le proprie idee.</a:t>
            </a:r>
            <a:endParaRPr lang="it-IT" dirty="0"/>
          </a:p>
          <a:p>
            <a:endParaRPr lang="es-ES_tradnl" sz="2400" b="1" dirty="0" smtClean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028" y="4073235"/>
            <a:ext cx="3387934" cy="24868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15" y="4073236"/>
            <a:ext cx="3315854" cy="248689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028" y="1080653"/>
            <a:ext cx="3382877" cy="253715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92" y="1080653"/>
            <a:ext cx="3382877" cy="253715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393033" y="295907"/>
            <a:ext cx="476216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FASE 1 (gruppi esperti)</a:t>
            </a:r>
            <a:endParaRPr lang="es-ES_tradnl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958972" y="356876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Gruppo 1</a:t>
            </a:r>
            <a:endParaRPr lang="it-IT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9790997" y="656012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Gruppo 4</a:t>
            </a:r>
            <a:endParaRPr lang="it-IT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031171" y="648866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Gruppo 3</a:t>
            </a:r>
            <a:endParaRPr lang="it-IT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9790997" y="361781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Gruppo 2</a:t>
            </a:r>
            <a:endParaRPr lang="it-IT" b="1" dirty="0"/>
          </a:p>
        </p:txBody>
      </p:sp>
    </p:spTree>
    <p:extLst>
      <p:ext uri="{BB962C8B-B14F-4D97-AF65-F5344CB8AC3E}">
        <p14:creationId xmlns="" xmlns:p14="http://schemas.microsoft.com/office/powerpoint/2010/main" val="2881921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197926" y="404969"/>
            <a:ext cx="4540493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_tradnl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FASE 2 (gruppi home)</a:t>
            </a:r>
            <a:endParaRPr lang="es-ES_tradnl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15635" y="1872771"/>
            <a:ext cx="3782291" cy="31947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dirty="0" smtClean="0"/>
              <a:t> Gli </a:t>
            </a:r>
            <a:r>
              <a:rPr lang="es-ES_tradnl" dirty="0"/>
              <a:t>studenti ritornano nei gruppi home.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dirty="0"/>
              <a:t>Ognuno </a:t>
            </a:r>
            <a:r>
              <a:rPr lang="es-ES_tradnl" dirty="0" smtClean="0"/>
              <a:t>è </a:t>
            </a:r>
            <a:r>
              <a:rPr lang="es-ES_tradnl" dirty="0"/>
              <a:t>ormai esperto del testo attribuitogli</a:t>
            </a:r>
            <a:r>
              <a:rPr lang="es-ES_tradnl" dirty="0" smtClean="0"/>
              <a:t>, quindi </a:t>
            </a:r>
            <a:r>
              <a:rPr lang="es-ES_tradnl" dirty="0"/>
              <a:t>ha il compito di </a:t>
            </a:r>
            <a:r>
              <a:rPr lang="es-ES_tradnl" dirty="0" smtClean="0"/>
              <a:t>esporlo </a:t>
            </a:r>
            <a:r>
              <a:rPr lang="es-ES_tradnl" dirty="0"/>
              <a:t>al r</a:t>
            </a:r>
            <a:r>
              <a:rPr lang="es-ES_tradnl" dirty="0" smtClean="0"/>
              <a:t>esto </a:t>
            </a:r>
            <a:r>
              <a:rPr lang="es-ES_tradnl" dirty="0"/>
              <a:t>del </a:t>
            </a:r>
            <a:r>
              <a:rPr lang="es-ES_tradnl" dirty="0" smtClean="0"/>
              <a:t>gruppo(7/10 min)</a:t>
            </a:r>
            <a:endParaRPr lang="es-ES_tradnl" dirty="0"/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dirty="0"/>
              <a:t>Si </a:t>
            </a:r>
            <a:r>
              <a:rPr lang="es-ES_tradnl" dirty="0" smtClean="0"/>
              <a:t>arriva, così, </a:t>
            </a:r>
            <a:r>
              <a:rPr lang="es-ES_tradnl" dirty="0" smtClean="0"/>
              <a:t>alla </a:t>
            </a:r>
            <a:r>
              <a:rPr lang="es-ES_tradnl" dirty="0"/>
              <a:t>conoscenza completa dell’intero </a:t>
            </a:r>
            <a:r>
              <a:rPr lang="es-ES_tradnl" dirty="0" smtClean="0"/>
              <a:t>testo grazie al contributo di tutti</a:t>
            </a:r>
            <a:r>
              <a:rPr lang="es-ES_tradnl" sz="2400" dirty="0" smtClean="0"/>
              <a:t>.</a:t>
            </a:r>
            <a:endParaRPr lang="es-ES_tradnl" sz="2400" dirty="0"/>
          </a:p>
          <a:p>
            <a:endParaRPr lang="es-ES_tradnl" sz="2400" b="1" dirty="0" smtClean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79" y="4281053"/>
            <a:ext cx="3103420" cy="232756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79" y="1343889"/>
            <a:ext cx="3103420" cy="232756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400" y="1343889"/>
            <a:ext cx="3103420" cy="232756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401" y="4378036"/>
            <a:ext cx="3103419" cy="22305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6904953"/>
      </p:ext>
    </p:extLst>
  </p:cSld>
  <p:clrMapOvr>
    <a:masterClrMapping/>
  </p:clrMapOvr>
</p:sld>
</file>

<file path=ppt/theme/theme1.xml><?xml version="1.0" encoding="utf-8"?>
<a:theme xmlns:a="http://schemas.openxmlformats.org/drawingml/2006/main" name="Scia di vapore">
  <a:themeElements>
    <a:clrScheme name="Scia di vapo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Scia di vapore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TM04033937[[fn=Scia di vapore]]</Template>
  <TotalTime>905</TotalTime>
  <Words>1124</Words>
  <Application>Microsoft Office PowerPoint</Application>
  <PresentationFormat>Personalizzato</PresentationFormat>
  <Paragraphs>114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Scia di vapore</vt:lpstr>
      <vt:lpstr>Sperimentazione del metodo jigsaw         in una classe di livello a2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Sperimentazione del metodo roll  in una classe di livello a2</dc:title>
  <dc:creator>vanyvullo@gmail.com</dc:creator>
  <cp:lastModifiedBy>Matelda</cp:lastModifiedBy>
  <cp:revision>71</cp:revision>
  <dcterms:created xsi:type="dcterms:W3CDTF">2019-03-31T10:48:32Z</dcterms:created>
  <dcterms:modified xsi:type="dcterms:W3CDTF">2019-05-30T12:55:03Z</dcterms:modified>
</cp:coreProperties>
</file>