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12" r:id="rId2"/>
    <p:sldId id="256" r:id="rId3"/>
    <p:sldId id="257" r:id="rId4"/>
    <p:sldId id="265" r:id="rId5"/>
    <p:sldId id="266" r:id="rId6"/>
    <p:sldId id="275" r:id="rId7"/>
    <p:sldId id="258" r:id="rId8"/>
    <p:sldId id="313" r:id="rId9"/>
    <p:sldId id="274" r:id="rId10"/>
    <p:sldId id="260" r:id="rId11"/>
    <p:sldId id="272" r:id="rId12"/>
    <p:sldId id="261" r:id="rId13"/>
    <p:sldId id="295" r:id="rId14"/>
    <p:sldId id="311" r:id="rId15"/>
    <p:sldId id="297" r:id="rId16"/>
    <p:sldId id="298" r:id="rId17"/>
    <p:sldId id="299" r:id="rId18"/>
    <p:sldId id="300" r:id="rId19"/>
    <p:sldId id="301" r:id="rId20"/>
    <p:sldId id="302" r:id="rId21"/>
    <p:sldId id="303" r:id="rId22"/>
    <p:sldId id="314" r:id="rId23"/>
    <p:sldId id="288" r:id="rId24"/>
    <p:sldId id="305" r:id="rId25"/>
    <p:sldId id="306" r:id="rId26"/>
    <p:sldId id="307" r:id="rId27"/>
    <p:sldId id="308" r:id="rId28"/>
    <p:sldId id="315" r:id="rId29"/>
    <p:sldId id="294" r:id="rId3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ncent Lecerf" initials="vL" lastIdx="1" clrIdx="0">
    <p:extLst>
      <p:ext uri="{19B8F6BF-5375-455C-9EA6-DF929625EA0E}">
        <p15:presenceInfo xmlns:p15="http://schemas.microsoft.com/office/powerpoint/2012/main" userId="5fc2bc93551112a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6433" autoAdjust="0"/>
  </p:normalViewPr>
  <p:slideViewPr>
    <p:cSldViewPr snapToGrid="0">
      <p:cViewPr varScale="1">
        <p:scale>
          <a:sx n="105" d="100"/>
          <a:sy n="105" d="100"/>
        </p:scale>
        <p:origin x="132"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93B502-EA42-4A77-9EBC-74AF43C5910C}" type="datetimeFigureOut">
              <a:rPr lang="tr-TR" smtClean="0"/>
              <a:t>15.10.2020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6667E2-7F29-4DA9-86B7-487940EEAB13}" type="slidenum">
              <a:rPr lang="tr-TR" smtClean="0"/>
              <a:t>‹N°›</a:t>
            </a:fld>
            <a:endParaRPr lang="tr-TR"/>
          </a:p>
        </p:txBody>
      </p:sp>
    </p:spTree>
    <p:extLst>
      <p:ext uri="{BB962C8B-B14F-4D97-AF65-F5344CB8AC3E}">
        <p14:creationId xmlns:p14="http://schemas.microsoft.com/office/powerpoint/2010/main" val="63438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GB" dirty="0"/>
          </a:p>
        </p:txBody>
      </p:sp>
      <p:sp>
        <p:nvSpPr>
          <p:cNvPr id="4" name="Slayt Numarası Yer Tutucusu 3"/>
          <p:cNvSpPr>
            <a:spLocks noGrp="1"/>
          </p:cNvSpPr>
          <p:nvPr>
            <p:ph type="sldNum" sz="quarter" idx="10"/>
          </p:nvPr>
        </p:nvSpPr>
        <p:spPr/>
        <p:txBody>
          <a:bodyPr/>
          <a:lstStyle/>
          <a:p>
            <a:fld id="{AEEAE395-52FB-47A4-8966-E317078746EE}" type="slidenum">
              <a:rPr lang="en-GB" smtClean="0"/>
              <a:t>20</a:t>
            </a:fld>
            <a:endParaRPr lang="en-GB"/>
          </a:p>
        </p:txBody>
      </p:sp>
    </p:spTree>
    <p:extLst>
      <p:ext uri="{BB962C8B-B14F-4D97-AF65-F5344CB8AC3E}">
        <p14:creationId xmlns:p14="http://schemas.microsoft.com/office/powerpoint/2010/main" val="618331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D66DB6DA-53BA-431D-BBA2-9B45BE1FD057}" type="datetimeFigureOut">
              <a:rPr lang="tr-TR" smtClean="0"/>
              <a:t>15.10.2020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96B619C-C74E-4457-9828-CB92F4904653}" type="slidenum">
              <a:rPr lang="tr-TR" smtClean="0"/>
              <a:t>‹N°›</a:t>
            </a:fld>
            <a:endParaRPr lang="tr-TR"/>
          </a:p>
        </p:txBody>
      </p:sp>
    </p:spTree>
    <p:extLst>
      <p:ext uri="{BB962C8B-B14F-4D97-AF65-F5344CB8AC3E}">
        <p14:creationId xmlns:p14="http://schemas.microsoft.com/office/powerpoint/2010/main" val="2263959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D66DB6DA-53BA-431D-BBA2-9B45BE1FD057}" type="datetimeFigureOut">
              <a:rPr lang="tr-TR" smtClean="0"/>
              <a:t>15.10.2020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96B619C-C74E-4457-9828-CB92F4904653}" type="slidenum">
              <a:rPr lang="tr-TR" smtClean="0"/>
              <a:t>‹N°›</a:t>
            </a:fld>
            <a:endParaRPr lang="tr-TR"/>
          </a:p>
        </p:txBody>
      </p:sp>
    </p:spTree>
    <p:extLst>
      <p:ext uri="{BB962C8B-B14F-4D97-AF65-F5344CB8AC3E}">
        <p14:creationId xmlns:p14="http://schemas.microsoft.com/office/powerpoint/2010/main" val="2547756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D66DB6DA-53BA-431D-BBA2-9B45BE1FD057}" type="datetimeFigureOut">
              <a:rPr lang="tr-TR" smtClean="0"/>
              <a:t>15.10.2020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96B619C-C74E-4457-9828-CB92F4904653}" type="slidenum">
              <a:rPr lang="tr-TR" smtClean="0"/>
              <a:t>‹N°›</a:t>
            </a:fld>
            <a:endParaRPr lang="tr-TR"/>
          </a:p>
        </p:txBody>
      </p:sp>
    </p:spTree>
    <p:extLst>
      <p:ext uri="{BB962C8B-B14F-4D97-AF65-F5344CB8AC3E}">
        <p14:creationId xmlns:p14="http://schemas.microsoft.com/office/powerpoint/2010/main" val="987638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D66DB6DA-53BA-431D-BBA2-9B45BE1FD057}" type="datetimeFigureOut">
              <a:rPr lang="tr-TR" smtClean="0"/>
              <a:t>15.10.2020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96B619C-C74E-4457-9828-CB92F4904653}" type="slidenum">
              <a:rPr lang="tr-TR" smtClean="0"/>
              <a:t>‹N°›</a:t>
            </a:fld>
            <a:endParaRPr lang="tr-TR"/>
          </a:p>
        </p:txBody>
      </p:sp>
    </p:spTree>
    <p:extLst>
      <p:ext uri="{BB962C8B-B14F-4D97-AF65-F5344CB8AC3E}">
        <p14:creationId xmlns:p14="http://schemas.microsoft.com/office/powerpoint/2010/main" val="2720607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D66DB6DA-53BA-431D-BBA2-9B45BE1FD057}" type="datetimeFigureOut">
              <a:rPr lang="tr-TR" smtClean="0"/>
              <a:t>15.10.2020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96B619C-C74E-4457-9828-CB92F4904653}" type="slidenum">
              <a:rPr lang="tr-TR" smtClean="0"/>
              <a:t>‹N°›</a:t>
            </a:fld>
            <a:endParaRPr lang="tr-TR"/>
          </a:p>
        </p:txBody>
      </p:sp>
    </p:spTree>
    <p:extLst>
      <p:ext uri="{BB962C8B-B14F-4D97-AF65-F5344CB8AC3E}">
        <p14:creationId xmlns:p14="http://schemas.microsoft.com/office/powerpoint/2010/main" val="1425197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D66DB6DA-53BA-431D-BBA2-9B45BE1FD057}" type="datetimeFigureOut">
              <a:rPr lang="tr-TR" smtClean="0"/>
              <a:t>15.10.2020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96B619C-C74E-4457-9828-CB92F4904653}" type="slidenum">
              <a:rPr lang="tr-TR" smtClean="0"/>
              <a:t>‹N°›</a:t>
            </a:fld>
            <a:endParaRPr lang="tr-TR"/>
          </a:p>
        </p:txBody>
      </p:sp>
    </p:spTree>
    <p:extLst>
      <p:ext uri="{BB962C8B-B14F-4D97-AF65-F5344CB8AC3E}">
        <p14:creationId xmlns:p14="http://schemas.microsoft.com/office/powerpoint/2010/main" val="1571893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D66DB6DA-53BA-431D-BBA2-9B45BE1FD057}" type="datetimeFigureOut">
              <a:rPr lang="tr-TR" smtClean="0"/>
              <a:t>15.10.2020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96B619C-C74E-4457-9828-CB92F4904653}" type="slidenum">
              <a:rPr lang="tr-TR" smtClean="0"/>
              <a:t>‹N°›</a:t>
            </a:fld>
            <a:endParaRPr lang="tr-TR"/>
          </a:p>
        </p:txBody>
      </p:sp>
    </p:spTree>
    <p:extLst>
      <p:ext uri="{BB962C8B-B14F-4D97-AF65-F5344CB8AC3E}">
        <p14:creationId xmlns:p14="http://schemas.microsoft.com/office/powerpoint/2010/main" val="232110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D66DB6DA-53BA-431D-BBA2-9B45BE1FD057}" type="datetimeFigureOut">
              <a:rPr lang="tr-TR" smtClean="0"/>
              <a:t>15.10.2020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96B619C-C74E-4457-9828-CB92F4904653}" type="slidenum">
              <a:rPr lang="tr-TR" smtClean="0"/>
              <a:t>‹N°›</a:t>
            </a:fld>
            <a:endParaRPr lang="tr-TR"/>
          </a:p>
        </p:txBody>
      </p:sp>
    </p:spTree>
    <p:extLst>
      <p:ext uri="{BB962C8B-B14F-4D97-AF65-F5344CB8AC3E}">
        <p14:creationId xmlns:p14="http://schemas.microsoft.com/office/powerpoint/2010/main" val="149470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66DB6DA-53BA-431D-BBA2-9B45BE1FD057}" type="datetimeFigureOut">
              <a:rPr lang="tr-TR" smtClean="0"/>
              <a:t>15.10.2020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96B619C-C74E-4457-9828-CB92F4904653}" type="slidenum">
              <a:rPr lang="tr-TR" smtClean="0"/>
              <a:t>‹N°›</a:t>
            </a:fld>
            <a:endParaRPr lang="tr-TR"/>
          </a:p>
        </p:txBody>
      </p:sp>
    </p:spTree>
    <p:extLst>
      <p:ext uri="{BB962C8B-B14F-4D97-AF65-F5344CB8AC3E}">
        <p14:creationId xmlns:p14="http://schemas.microsoft.com/office/powerpoint/2010/main" val="1464251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D66DB6DA-53BA-431D-BBA2-9B45BE1FD057}" type="datetimeFigureOut">
              <a:rPr lang="tr-TR" smtClean="0"/>
              <a:t>15.10.2020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96B619C-C74E-4457-9828-CB92F4904653}" type="slidenum">
              <a:rPr lang="tr-TR" smtClean="0"/>
              <a:t>‹N°›</a:t>
            </a:fld>
            <a:endParaRPr lang="tr-TR"/>
          </a:p>
        </p:txBody>
      </p:sp>
    </p:spTree>
    <p:extLst>
      <p:ext uri="{BB962C8B-B14F-4D97-AF65-F5344CB8AC3E}">
        <p14:creationId xmlns:p14="http://schemas.microsoft.com/office/powerpoint/2010/main" val="2476675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D66DB6DA-53BA-431D-BBA2-9B45BE1FD057}" type="datetimeFigureOut">
              <a:rPr lang="tr-TR" smtClean="0"/>
              <a:t>15.10.2020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96B619C-C74E-4457-9828-CB92F4904653}" type="slidenum">
              <a:rPr lang="tr-TR" smtClean="0"/>
              <a:t>‹N°›</a:t>
            </a:fld>
            <a:endParaRPr lang="tr-TR"/>
          </a:p>
        </p:txBody>
      </p:sp>
    </p:spTree>
    <p:extLst>
      <p:ext uri="{BB962C8B-B14F-4D97-AF65-F5344CB8AC3E}">
        <p14:creationId xmlns:p14="http://schemas.microsoft.com/office/powerpoint/2010/main" val="4163756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6DB6DA-53BA-431D-BBA2-9B45BE1FD057}" type="datetimeFigureOut">
              <a:rPr lang="tr-TR" smtClean="0"/>
              <a:t>15.10.2020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6B619C-C74E-4457-9828-CB92F4904653}" type="slidenum">
              <a:rPr lang="tr-TR" smtClean="0"/>
              <a:t>‹N°›</a:t>
            </a:fld>
            <a:endParaRPr lang="tr-TR"/>
          </a:p>
        </p:txBody>
      </p:sp>
    </p:spTree>
    <p:extLst>
      <p:ext uri="{BB962C8B-B14F-4D97-AF65-F5344CB8AC3E}">
        <p14:creationId xmlns:p14="http://schemas.microsoft.com/office/powerpoint/2010/main" val="2635247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4.jp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plickers.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youtu.be/_YAEV-0aH0Y"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youtu.be/y5ZQUoBoGYQ"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youtu.be/b9iFvNcuk4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19852"/>
            <a:ext cx="2888343" cy="1326373"/>
          </a:xfrm>
          <a:prstGeom prst="rect">
            <a:avLst/>
          </a:prstGeom>
        </p:spPr>
      </p:pic>
      <p:pic>
        <p:nvPicPr>
          <p:cNvPr id="5" name="Resim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35704" y="2863494"/>
            <a:ext cx="2450519" cy="2470793"/>
          </a:xfrm>
          <a:prstGeom prst="rect">
            <a:avLst/>
          </a:prstGeom>
        </p:spPr>
      </p:pic>
      <p:pic>
        <p:nvPicPr>
          <p:cNvPr id="6" name="Resim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2853" y="3077190"/>
            <a:ext cx="2237318" cy="2193884"/>
          </a:xfrm>
          <a:prstGeom prst="rect">
            <a:avLst/>
          </a:prstGeom>
        </p:spPr>
      </p:pic>
      <p:pic>
        <p:nvPicPr>
          <p:cNvPr id="7" name="Resim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61756" y="3263452"/>
            <a:ext cx="1976543" cy="1976543"/>
          </a:xfrm>
          <a:prstGeom prst="rect">
            <a:avLst/>
          </a:prstGeom>
        </p:spPr>
      </p:pic>
      <p:pic>
        <p:nvPicPr>
          <p:cNvPr id="8" name="Resim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23716" y="5659395"/>
            <a:ext cx="5876587" cy="1137784"/>
          </a:xfrm>
          <a:prstGeom prst="rect">
            <a:avLst/>
          </a:prstGeom>
        </p:spPr>
      </p:pic>
      <p:pic>
        <p:nvPicPr>
          <p:cNvPr id="9" name="Resim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69691" y="5635925"/>
            <a:ext cx="1761643" cy="1161254"/>
          </a:xfrm>
          <a:prstGeom prst="rect">
            <a:avLst/>
          </a:prstGeom>
        </p:spPr>
      </p:pic>
      <p:pic>
        <p:nvPicPr>
          <p:cNvPr id="10" name="Resim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778263" y="5380466"/>
            <a:ext cx="1411153" cy="1520965"/>
          </a:xfrm>
          <a:prstGeom prst="rect">
            <a:avLst/>
          </a:prstGeom>
        </p:spPr>
      </p:pic>
      <p:sp>
        <p:nvSpPr>
          <p:cNvPr id="13" name="Dikdörtgen 12"/>
          <p:cNvSpPr/>
          <p:nvPr/>
        </p:nvSpPr>
        <p:spPr>
          <a:xfrm>
            <a:off x="2220686" y="660950"/>
            <a:ext cx="9782628" cy="1877437"/>
          </a:xfrm>
          <a:prstGeom prst="rect">
            <a:avLst/>
          </a:prstGeom>
        </p:spPr>
        <p:txBody>
          <a:bodyPr wrap="square">
            <a:spAutoFit/>
          </a:bodyPr>
          <a:lstStyle/>
          <a:p>
            <a:pPr algn="ctr"/>
            <a:r>
              <a:rPr lang="tr-TR" sz="3200" dirty="0"/>
              <a:t>YENİLİKÇİ PEDAGOJİK EĞİTİM ARAÇLARIYLA VE AİLELERİN İŞBİRLİĞİYLE OKUMA KAVRAMA BECERİSİNİN GÜÇLENDİRİLMESİ</a:t>
            </a:r>
          </a:p>
          <a:p>
            <a:pPr algn="ctr"/>
            <a:r>
              <a:rPr lang="tr-TR" sz="2000" b="1" dirty="0">
                <a:effectLst>
                  <a:outerShdw blurRad="38100" dist="38100" dir="2700000" algn="tl">
                    <a:srgbClr val="000000">
                      <a:alpha val="43137"/>
                    </a:srgbClr>
                  </a:outerShdw>
                </a:effectLst>
              </a:rPr>
              <a:t>PROJE NO:2017-FR01-KA201-037402</a:t>
            </a:r>
          </a:p>
        </p:txBody>
      </p:sp>
    </p:spTree>
    <p:extLst>
      <p:ext uri="{BB962C8B-B14F-4D97-AF65-F5344CB8AC3E}">
        <p14:creationId xmlns:p14="http://schemas.microsoft.com/office/powerpoint/2010/main" val="609669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34937" y="716409"/>
            <a:ext cx="9904223" cy="1000555"/>
          </a:xfrm>
        </p:spPr>
        <p:txBody>
          <a:bodyPr>
            <a:noAutofit/>
          </a:bodyPr>
          <a:lstStyle/>
          <a:p>
            <a:pPr algn="ctr"/>
            <a:r>
              <a:rPr lang="tr-TR" sz="4000" b="1" dirty="0">
                <a:solidFill>
                  <a:srgbClr val="7030A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Yapboz(</a:t>
            </a:r>
            <a:r>
              <a:rPr lang="en-US" sz="4000" b="1" dirty="0">
                <a:solidFill>
                  <a:srgbClr val="7030A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Jigsaw</a:t>
            </a:r>
            <a:r>
              <a:rPr lang="tr-TR" sz="4000" b="1" dirty="0">
                <a:solidFill>
                  <a:srgbClr val="7030A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t>
            </a:r>
            <a:r>
              <a:rPr lang="en-US" sz="4000" b="1" dirty="0">
                <a:solidFill>
                  <a:srgbClr val="7030A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t>
            </a:r>
            <a:r>
              <a:rPr lang="tr-TR" sz="4000" b="1" dirty="0" err="1">
                <a:solidFill>
                  <a:srgbClr val="7030A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öğ</a:t>
            </a:r>
            <a:r>
              <a:rPr lang="en-US" sz="4000" b="1" dirty="0" err="1">
                <a:solidFill>
                  <a:srgbClr val="7030A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renci-akran</a:t>
            </a:r>
            <a:r>
              <a:rPr lang="en-US" sz="4000" b="1" dirty="0">
                <a:solidFill>
                  <a:srgbClr val="7030A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t>
            </a:r>
            <a:r>
              <a:rPr lang="en-US" sz="4000" b="1" dirty="0" err="1">
                <a:solidFill>
                  <a:srgbClr val="7030A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ilişkilerini</a:t>
            </a:r>
            <a:r>
              <a:rPr lang="en-US" sz="4000" b="1" dirty="0">
                <a:solidFill>
                  <a:srgbClr val="7030A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t>
            </a:r>
            <a:r>
              <a:rPr lang="en-US" sz="4000" b="1" dirty="0" err="1">
                <a:solidFill>
                  <a:srgbClr val="7030A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geliştirir</a:t>
            </a:r>
            <a:endParaRPr lang="tr-TR" sz="4000" b="1" dirty="0">
              <a:solidFill>
                <a:srgbClr val="7030A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3" name="İçerik Yer Tutucusu 2"/>
          <p:cNvSpPr>
            <a:spLocks noGrp="1"/>
          </p:cNvSpPr>
          <p:nvPr>
            <p:ph idx="1"/>
          </p:nvPr>
        </p:nvSpPr>
        <p:spPr>
          <a:xfrm>
            <a:off x="0" y="2217242"/>
            <a:ext cx="8046720" cy="4848576"/>
          </a:xfrm>
        </p:spPr>
        <p:txBody>
          <a:bodyPr>
            <a:normAutofit/>
          </a:bodyPr>
          <a:lstStyle/>
          <a:p>
            <a:pPr marL="0" indent="0">
              <a:buNone/>
            </a:pPr>
            <a:endParaRPr lang="tr-TR" sz="1600" dirty="0"/>
          </a:p>
          <a:p>
            <a:r>
              <a:rPr lang="tr-TR" sz="2000" b="1" dirty="0"/>
              <a:t>Öğrenci-akran ilişkileri, okuldaki öğrenci tutumlarını, davranışlarını ve performansını etkileyen sınıf ikliminin önemli bir yönüdür. Araştırmalar, işbirliğine dayalı öğrenme tekniklerinin, öğrencilerin ortak bir akademik hedefe doğru birlikte çalışırken birbirlerinden öğrenmelerine izin verdiği için sınıftaki ilişkileri geliştirmede etkili olduğunu göstermiştir.</a:t>
            </a:r>
          </a:p>
          <a:p>
            <a:r>
              <a:rPr lang="tr-TR" sz="2000" b="1" dirty="0"/>
              <a:t>Olumlu sınıf ortamlarının bileşenleri üzerine yapılan araştırmalar, güçlü öğrenci-akran ilişkilerini geliştirmenin önemini göstermektedir. Çocuklar sınıf arkadaşlarıyla kendilerini rahat hissettiklerinde daha işbirlikçi olurlar ve sınıf kurallarına daha çok uyarlar (Urdan ve </a:t>
            </a:r>
            <a:r>
              <a:rPr lang="tr-TR" sz="2000" b="1" dirty="0" err="1"/>
              <a:t>Schoenfelder</a:t>
            </a:r>
            <a:r>
              <a:rPr lang="tr-TR" sz="2000" b="1" dirty="0"/>
              <a:t>, 2006).</a:t>
            </a:r>
          </a:p>
        </p:txBody>
      </p:sp>
      <p:pic>
        <p:nvPicPr>
          <p:cNvPr id="4" name="Resim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951808" y="2331965"/>
            <a:ext cx="3995353" cy="4544395"/>
          </a:xfrm>
          <a:prstGeom prst="rect">
            <a:avLst/>
          </a:prstGeom>
        </p:spPr>
      </p:pic>
      <p:pic>
        <p:nvPicPr>
          <p:cNvPr id="5" name="Resim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9921" y="539646"/>
            <a:ext cx="1676155" cy="1792319"/>
          </a:xfrm>
          <a:prstGeom prst="rect">
            <a:avLst/>
          </a:prstGeom>
        </p:spPr>
      </p:pic>
    </p:spTree>
    <p:extLst>
      <p:ext uri="{BB962C8B-B14F-4D97-AF65-F5344CB8AC3E}">
        <p14:creationId xmlns:p14="http://schemas.microsoft.com/office/powerpoint/2010/main" val="4047273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75544" y="117566"/>
            <a:ext cx="10116456" cy="658810"/>
          </a:xfrm>
        </p:spPr>
        <p:txBody>
          <a:bodyPr>
            <a:normAutofit/>
          </a:bodyPr>
          <a:lstStyle/>
          <a:p>
            <a:pPr algn="ctr"/>
            <a:r>
              <a:rPr lang="tr-TR" sz="3200" b="1" dirty="0">
                <a:solidFill>
                  <a:srgbClr val="7030A0"/>
                </a:solidFill>
                <a:latin typeface="Aharoni" panose="02010803020104030203" pitchFamily="2" charset="-79"/>
                <a:cs typeface="Aharoni" panose="02010803020104030203" pitchFamily="2" charset="-79"/>
              </a:rPr>
              <a:t>SINIFLARDA (YAPBOZ)JİGSAW UYGULAMASI</a:t>
            </a:r>
          </a:p>
        </p:txBody>
      </p:sp>
      <p:sp>
        <p:nvSpPr>
          <p:cNvPr id="3" name="İçerik Yer Tutucusu 2"/>
          <p:cNvSpPr>
            <a:spLocks noGrp="1"/>
          </p:cNvSpPr>
          <p:nvPr>
            <p:ph idx="1"/>
          </p:nvPr>
        </p:nvSpPr>
        <p:spPr>
          <a:xfrm>
            <a:off x="2518229" y="776376"/>
            <a:ext cx="9231085" cy="4959127"/>
          </a:xfrm>
        </p:spPr>
        <p:txBody>
          <a:bodyPr>
            <a:noAutofit/>
          </a:bodyPr>
          <a:lstStyle/>
          <a:p>
            <a:r>
              <a:rPr lang="tr-TR" sz="2400" dirty="0"/>
              <a:t>Bir yapboz dersi uygulaması için :</a:t>
            </a:r>
          </a:p>
          <a:p>
            <a:r>
              <a:rPr lang="tr-TR" sz="2400" dirty="0"/>
              <a:t>Bu öğrenme etkinliğinin dersin amacı ve sınıfınızdaki öğrenciler için en etkili olup olmadığına karar verin.</a:t>
            </a:r>
          </a:p>
          <a:p>
            <a:r>
              <a:rPr lang="tr-TR" sz="2400" dirty="0"/>
              <a:t>Grupların sayısını ve boyutunu hesaplayın. Herkesin katkıda bulunma fırsatına sahip olmasını sağlamak için her grupta 6'dan fazla öğrencinin olmaması önerilir. Paralel gruplar yürütmek için fırsatlar olabilir. Kararınız, öğrencilerin öğrenmesini istediğiniz temel kavramların veya stratejilerin sayısına bağlı olacaktır.</a:t>
            </a:r>
          </a:p>
          <a:p>
            <a:r>
              <a:rPr lang="tr-TR" sz="2400" dirty="0"/>
              <a:t>Hem Aşama 1 hem de 2. Aşama için kaynaklar hazırlayın. Bu, materyalleri, soruları veya yönergeleri içerecektir.</a:t>
            </a:r>
          </a:p>
          <a:p>
            <a:r>
              <a:rPr lang="tr-TR" sz="2400" dirty="0"/>
              <a:t>Aşama 3 tartışması için sorular hazırlayın.</a:t>
            </a:r>
          </a:p>
          <a:p>
            <a:r>
              <a:rPr lang="tr-TR" sz="2400" dirty="0"/>
              <a:t>Ders ve aşamaları için oldukça katı bir zaman çizelgesi hazırlayın. Her zaman bir tampona sahip olun ve ders girişini, talimat vermeyi ve öğrencilerin aşamalar arasındaki hareketini dikkate aldığınızdan emin olun.</a:t>
            </a:r>
          </a:p>
          <a:p>
            <a:r>
              <a:rPr lang="tr-TR" sz="2400" dirty="0"/>
              <a:t>Odanızı kurun ve ikinci aşama için konfigürasyonu değiştirmeye hazır olun.</a:t>
            </a:r>
          </a:p>
        </p:txBody>
      </p:sp>
      <p:pic>
        <p:nvPicPr>
          <p:cNvPr id="3074" name="Picture 2" descr="Yaygın ve Alternatif Sınıf Oturma Düzenleri - KERİM SARIGÜL"/>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8118" y="2587943"/>
            <a:ext cx="2370111" cy="4023314"/>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972" y="405352"/>
            <a:ext cx="2601201" cy="1451980"/>
          </a:xfrm>
          <a:prstGeom prst="rect">
            <a:avLst/>
          </a:prstGeom>
        </p:spPr>
      </p:pic>
    </p:spTree>
    <p:extLst>
      <p:ext uri="{BB962C8B-B14F-4D97-AF65-F5344CB8AC3E}">
        <p14:creationId xmlns:p14="http://schemas.microsoft.com/office/powerpoint/2010/main" val="2012088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9771" y="377371"/>
            <a:ext cx="8940800" cy="6125029"/>
          </a:xfrm>
        </p:spPr>
        <p:txBody>
          <a:bodyPr>
            <a:normAutofit fontScale="92500" lnSpcReduction="20000"/>
          </a:bodyPr>
          <a:lstStyle/>
          <a:p>
            <a:pPr marL="0" indent="0" algn="ctr">
              <a:buNone/>
            </a:pPr>
            <a:r>
              <a:rPr lang="tr-TR" b="1" dirty="0">
                <a:effectLst>
                  <a:outerShdw blurRad="38100" dist="38100" dir="2700000" algn="tl">
                    <a:srgbClr val="000000">
                      <a:alpha val="43137"/>
                    </a:srgbClr>
                  </a:outerShdw>
                </a:effectLst>
              </a:rPr>
              <a:t>NEDEN(</a:t>
            </a:r>
            <a:r>
              <a:rPr lang="en-US" b="1" dirty="0">
                <a:effectLst>
                  <a:outerShdw blurRad="38100" dist="38100" dir="2700000" algn="tl">
                    <a:srgbClr val="000000">
                      <a:alpha val="43137"/>
                    </a:srgbClr>
                  </a:outerShdw>
                </a:effectLst>
              </a:rPr>
              <a:t>JIGSAW</a:t>
            </a:r>
            <a:r>
              <a:rPr lang="tr-TR" b="1" dirty="0">
                <a:effectLst>
                  <a:outerShdw blurRad="38100" dist="38100" dir="2700000" algn="tl">
                    <a:srgbClr val="000000">
                      <a:alpha val="43137"/>
                    </a:srgbClr>
                  </a:outerShdw>
                </a:effectLst>
              </a:rPr>
              <a:t>)</a:t>
            </a:r>
            <a:r>
              <a:rPr lang="en-US" b="1" dirty="0">
                <a:effectLst>
                  <a:outerShdw blurRad="38100" dist="38100" dir="2700000" algn="tl">
                    <a:srgbClr val="000000">
                      <a:alpha val="43137"/>
                    </a:srgbClr>
                  </a:outerShdw>
                </a:effectLst>
              </a:rPr>
              <a:t> YAPBOZ?</a:t>
            </a:r>
            <a:endParaRPr lang="tr-TR" b="1" dirty="0">
              <a:effectLst>
                <a:outerShdw blurRad="38100" dist="38100" dir="2700000" algn="tl">
                  <a:srgbClr val="000000">
                    <a:alpha val="43137"/>
                  </a:srgbClr>
                </a:outerShdw>
              </a:effectLst>
            </a:endParaRPr>
          </a:p>
          <a:p>
            <a:pPr marL="0" indent="0" algn="ctr">
              <a:buNone/>
            </a:pPr>
            <a:endParaRPr lang="en-US" b="1" dirty="0">
              <a:effectLst>
                <a:outerShdw blurRad="38100" dist="38100" dir="2700000" algn="tl">
                  <a:srgbClr val="000000">
                    <a:alpha val="43137"/>
                  </a:srgbClr>
                </a:outerShdw>
              </a:effectLst>
            </a:endParaRPr>
          </a:p>
          <a:p>
            <a:pPr marL="457200" indent="-457200">
              <a:buAutoNum type="arabicPeriod"/>
            </a:pPr>
            <a:r>
              <a:rPr lang="tr-TR" sz="2400" dirty="0"/>
              <a:t>Her öğrencinin grupta önemli bir rolü vardır. </a:t>
            </a:r>
          </a:p>
          <a:p>
            <a:pPr marL="457200" indent="-457200">
              <a:buAutoNum type="arabicPeriod"/>
            </a:pPr>
            <a:r>
              <a:rPr lang="tr-TR" sz="2400" dirty="0"/>
              <a:t>Akran öğretimi duygusal filtreyi  düşürür.</a:t>
            </a:r>
          </a:p>
          <a:p>
            <a:pPr marL="0" indent="0">
              <a:buNone/>
            </a:pPr>
            <a:r>
              <a:rPr lang="tr-TR" sz="2400" dirty="0"/>
              <a:t>3. Yapbozlar, dinleme, konuşma, okuma ve yazmayı her derse entegre eden dört becerili bir yaklaşımdır. Her öğrencinin konuşması gerekir. Hikayeler dinleme becerilerini geliştirir. Grup soruları yazma becerilerini pratik ettirir.</a:t>
            </a:r>
          </a:p>
          <a:p>
            <a:pPr marL="0" indent="0">
              <a:buNone/>
            </a:pPr>
            <a:r>
              <a:rPr lang="tr-TR" sz="2400" dirty="0"/>
              <a:t>4. Hem bireysel hem de grup sorumluluğu yerleşiktir.</a:t>
            </a:r>
          </a:p>
          <a:p>
            <a:pPr marL="0" indent="0">
              <a:buNone/>
            </a:pPr>
            <a:r>
              <a:rPr lang="tr-TR" sz="2400" dirty="0"/>
              <a:t>5. Ezberleme, kulağı  sözdizimi kalıpları konusunda eğitir.</a:t>
            </a:r>
          </a:p>
          <a:p>
            <a:pPr marL="0" indent="0">
              <a:buNone/>
            </a:pPr>
            <a:r>
              <a:rPr lang="tr-TR" sz="2400" dirty="0"/>
              <a:t>6. Cümle tamamlama alıştırmaları kelime dağarcığını, deyimleri ve söz dizimi kalıplarını pekiştirir.</a:t>
            </a:r>
          </a:p>
          <a:p>
            <a:pPr marL="0" indent="0">
              <a:buNone/>
            </a:pPr>
            <a:r>
              <a:rPr lang="tr-TR" sz="2400" dirty="0"/>
              <a:t>7. Uyarıcı tartışmalar, ileri düzey bilişsel beceriler ile temel düzey dil becerileri arasındaki boşluğu doldurur.</a:t>
            </a:r>
          </a:p>
          <a:p>
            <a:pPr marL="0" indent="0">
              <a:buNone/>
            </a:pPr>
            <a:r>
              <a:rPr lang="tr-TR" sz="2400" dirty="0"/>
              <a:t>8. Bu yapboz kitaplarındaki net resimler, hikayeleri alt seviyedeki öğrenciler için erişilebilir kılar.</a:t>
            </a:r>
          </a:p>
          <a:p>
            <a:pPr marL="0" indent="0">
              <a:buNone/>
            </a:pPr>
            <a:r>
              <a:rPr lang="tr-TR" sz="2400" dirty="0"/>
              <a:t>Ve: Düzenli olarak (</a:t>
            </a:r>
            <a:r>
              <a:rPr lang="tr-TR" sz="2400" dirty="0" err="1"/>
              <a:t>jigsaw</a:t>
            </a:r>
            <a:r>
              <a:rPr lang="tr-TR" sz="2400" dirty="0"/>
              <a:t>)yapboz kullanırsanız, sınıf dinamiğiniz daha iyi hale gelecektir! Öğrenciler herkesin dahil olduğu yerlerde giderek daha fazla grup çalışması yaptıkça, dil grupları ve yabancılar arasındaki engeller ortadan kalkar. Daha fazla öğrenci arkadaş gibi hissettikçe sınıf ruhu gelişir. </a:t>
            </a:r>
          </a:p>
        </p:txBody>
      </p:sp>
      <p:pic>
        <p:nvPicPr>
          <p:cNvPr id="4" name="Resim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41" y="1"/>
            <a:ext cx="1428727" cy="1400990"/>
          </a:xfrm>
          <a:prstGeom prst="rect">
            <a:avLst/>
          </a:prstGeom>
        </p:spPr>
      </p:pic>
    </p:spTree>
    <p:extLst>
      <p:ext uri="{BB962C8B-B14F-4D97-AF65-F5344CB8AC3E}">
        <p14:creationId xmlns:p14="http://schemas.microsoft.com/office/powerpoint/2010/main" val="1425356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3616241"/>
            <a:ext cx="12192000" cy="3075121"/>
          </a:xfrm>
        </p:spPr>
        <p:txBody>
          <a:bodyPr>
            <a:normAutofit fontScale="90000"/>
          </a:bodyPr>
          <a:lstStyle/>
          <a:p>
            <a:br>
              <a:rPr lang="tr-TR" b="1" dirty="0">
                <a:solidFill>
                  <a:srgbClr val="002060"/>
                </a:solidFill>
              </a:rPr>
            </a:br>
            <a:br>
              <a:rPr lang="tr-TR" b="1" dirty="0">
                <a:solidFill>
                  <a:srgbClr val="002060"/>
                </a:solidFill>
              </a:rPr>
            </a:br>
            <a:br>
              <a:rPr lang="tr-TR" b="1" dirty="0">
                <a:solidFill>
                  <a:srgbClr val="002060"/>
                </a:solidFill>
              </a:rPr>
            </a:br>
            <a:br>
              <a:rPr lang="tr-TR" b="1" dirty="0">
                <a:solidFill>
                  <a:srgbClr val="002060"/>
                </a:solidFill>
              </a:rPr>
            </a:br>
            <a:br>
              <a:rPr lang="tr-TR" b="1" dirty="0">
                <a:solidFill>
                  <a:srgbClr val="002060"/>
                </a:solidFill>
              </a:rPr>
            </a:br>
            <a:br>
              <a:rPr lang="tr-TR" b="1" dirty="0">
                <a:solidFill>
                  <a:srgbClr val="002060"/>
                </a:solidFill>
              </a:rPr>
            </a:br>
            <a:br>
              <a:rPr lang="tr-TR" b="1" dirty="0">
                <a:solidFill>
                  <a:srgbClr val="002060"/>
                </a:solidFill>
              </a:rPr>
            </a:br>
            <a:br>
              <a:rPr lang="tr-TR" b="1" dirty="0">
                <a:solidFill>
                  <a:srgbClr val="002060"/>
                </a:solidFill>
              </a:rPr>
            </a:br>
            <a:br>
              <a:rPr lang="tr-TR" b="1" dirty="0">
                <a:solidFill>
                  <a:srgbClr val="002060"/>
                </a:solidFill>
              </a:rPr>
            </a:br>
            <a:br>
              <a:rPr lang="tr-TR" b="1" dirty="0">
                <a:solidFill>
                  <a:srgbClr val="002060"/>
                </a:solidFill>
              </a:rPr>
            </a:br>
            <a:br>
              <a:rPr lang="tr-TR" b="1" dirty="0">
                <a:solidFill>
                  <a:srgbClr val="002060"/>
                </a:solidFill>
              </a:rPr>
            </a:br>
            <a:br>
              <a:rPr lang="tr-TR" b="1" dirty="0">
                <a:solidFill>
                  <a:srgbClr val="002060"/>
                </a:solidFill>
              </a:rPr>
            </a:br>
            <a:br>
              <a:rPr lang="tr-TR" b="1" dirty="0">
                <a:solidFill>
                  <a:srgbClr val="002060"/>
                </a:solidFill>
              </a:rPr>
            </a:br>
            <a:r>
              <a:rPr lang="tr-TR" sz="4000" b="1" dirty="0">
                <a:solidFill>
                  <a:srgbClr val="7030A0"/>
                </a:solidFill>
                <a:effectLst>
                  <a:outerShdw blurRad="38100" dist="38100" dir="2700000" algn="tl">
                    <a:srgbClr val="000000">
                      <a:alpha val="43137"/>
                    </a:srgbClr>
                  </a:outerShdw>
                </a:effectLst>
              </a:rPr>
              <a:t>İŞBİRLİKLİ ÖĞRENME STRATEJİLERİNİ OKUMAYI GELİŞTİRMEK İÇİN WEB2 ARAÇLARINI İLE  NASIL UYARLAYABİLİRİZ?</a:t>
            </a:r>
            <a:br>
              <a:rPr lang="tr-TR" sz="4000" b="1" dirty="0">
                <a:solidFill>
                  <a:srgbClr val="7030A0"/>
                </a:solidFill>
                <a:effectLst>
                  <a:outerShdw blurRad="38100" dist="38100" dir="2700000" algn="tl">
                    <a:srgbClr val="000000">
                      <a:alpha val="43137"/>
                    </a:srgbClr>
                  </a:outerShdw>
                </a:effectLst>
              </a:rPr>
            </a:br>
            <a:br>
              <a:rPr lang="tr-TR" sz="4000" b="1" dirty="0">
                <a:solidFill>
                  <a:srgbClr val="7030A0"/>
                </a:solidFill>
                <a:effectLst>
                  <a:outerShdw blurRad="38100" dist="38100" dir="2700000" algn="tl">
                    <a:srgbClr val="000000">
                      <a:alpha val="43137"/>
                    </a:srgbClr>
                  </a:outerShdw>
                </a:effectLst>
              </a:rPr>
            </a:br>
            <a:r>
              <a:rPr lang="tr-TR" sz="4000" b="1" dirty="0">
                <a:solidFill>
                  <a:srgbClr val="7030A0"/>
                </a:solidFill>
                <a:effectLst>
                  <a:outerShdw blurRad="38100" dist="38100" dir="2700000" algn="tl">
                    <a:srgbClr val="000000">
                      <a:alpha val="43137"/>
                    </a:srgbClr>
                  </a:outerShdw>
                </a:effectLst>
              </a:rPr>
              <a:t>İki web2 uygulaması ile örneklendirelim…….</a:t>
            </a:r>
            <a:br>
              <a:rPr lang="tr-TR" sz="4000" b="1" dirty="0">
                <a:solidFill>
                  <a:srgbClr val="7030A0"/>
                </a:solidFill>
                <a:effectLst>
                  <a:outerShdw blurRad="38100" dist="38100" dir="2700000" algn="tl">
                    <a:srgbClr val="000000">
                      <a:alpha val="43137"/>
                    </a:srgbClr>
                  </a:outerShdw>
                </a:effectLst>
              </a:rPr>
            </a:br>
            <a:endParaRPr lang="en-GB" sz="4000" b="1" dirty="0">
              <a:solidFill>
                <a:srgbClr val="7030A0"/>
              </a:solidFill>
              <a:effectLst>
                <a:outerShdw blurRad="38100" dist="38100" dir="2700000" algn="tl">
                  <a:srgbClr val="000000">
                    <a:alpha val="43137"/>
                  </a:srgbClr>
                </a:outerShdw>
              </a:effectLst>
            </a:endParaRPr>
          </a:p>
        </p:txBody>
      </p:sp>
      <p:sp>
        <p:nvSpPr>
          <p:cNvPr id="3" name="Alt Başlık 2"/>
          <p:cNvSpPr>
            <a:spLocks noGrp="1"/>
          </p:cNvSpPr>
          <p:nvPr>
            <p:ph type="subTitle" idx="1"/>
          </p:nvPr>
        </p:nvSpPr>
        <p:spPr>
          <a:xfrm>
            <a:off x="3232879" y="8293960"/>
            <a:ext cx="9144000" cy="1655762"/>
          </a:xfrm>
        </p:spPr>
        <p:txBody>
          <a:bodyPr>
            <a:normAutofit/>
          </a:bodyPr>
          <a:lstStyle/>
          <a:p>
            <a:endParaRPr lang="tr-TR" sz="2800" b="1" dirty="0">
              <a:solidFill>
                <a:srgbClr val="009999"/>
              </a:solidFill>
            </a:endParaRPr>
          </a:p>
        </p:txBody>
      </p:sp>
      <p:pic>
        <p:nvPicPr>
          <p:cNvPr id="5" name="Resim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4172" y="166638"/>
            <a:ext cx="3483429" cy="3663029"/>
          </a:xfrm>
          <a:prstGeom prst="rect">
            <a:avLst/>
          </a:prstGeom>
        </p:spPr>
      </p:pic>
      <p:pic>
        <p:nvPicPr>
          <p:cNvPr id="6" name="Resim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74922" y="2483141"/>
            <a:ext cx="1408674" cy="1395874"/>
          </a:xfrm>
          <a:prstGeom prst="rect">
            <a:avLst/>
          </a:prstGeom>
        </p:spPr>
      </p:pic>
      <p:pic>
        <p:nvPicPr>
          <p:cNvPr id="4098" name="Picture 2" descr="Eğitimde Web 2.0 Araçları"/>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945809" y="-5633"/>
            <a:ext cx="4072019" cy="4084148"/>
          </a:xfrm>
          <a:prstGeom prst="rect">
            <a:avLst/>
          </a:prstGeom>
          <a:noFill/>
          <a:extLst>
            <a:ext uri="{909E8E84-426E-40DD-AFC4-6F175D3DCCD1}">
              <a14:hiddenFill xmlns:a14="http://schemas.microsoft.com/office/drawing/2010/main">
                <a:solidFill>
                  <a:srgbClr val="FFFFFF"/>
                </a:solidFill>
              </a14:hiddenFill>
            </a:ext>
          </a:extLst>
        </p:spPr>
      </p:pic>
      <p:pic>
        <p:nvPicPr>
          <p:cNvPr id="7" name="Resim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9217" y="5153801"/>
            <a:ext cx="1211846" cy="1188320"/>
          </a:xfrm>
          <a:prstGeom prst="rect">
            <a:avLst/>
          </a:prstGeom>
        </p:spPr>
      </p:pic>
    </p:spTree>
    <p:extLst>
      <p:ext uri="{BB962C8B-B14F-4D97-AF65-F5344CB8AC3E}">
        <p14:creationId xmlns:p14="http://schemas.microsoft.com/office/powerpoint/2010/main" val="4087574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t>
            </a:r>
          </a:p>
        </p:txBody>
      </p:sp>
      <p:pic>
        <p:nvPicPr>
          <p:cNvPr id="4" name="İçerik Yer Tutucusu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426276" y="2529503"/>
            <a:ext cx="3851140" cy="2446268"/>
          </a:xfrm>
        </p:spPr>
      </p:pic>
      <p:pic>
        <p:nvPicPr>
          <p:cNvPr id="5" name="Resim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657610"/>
            <a:ext cx="3635453" cy="2260513"/>
          </a:xfrm>
          <a:prstGeom prst="rect">
            <a:avLst/>
          </a:prstGeom>
        </p:spPr>
      </p:pic>
      <p:pic>
        <p:nvPicPr>
          <p:cNvPr id="6" name="Resim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1682" y="4828146"/>
            <a:ext cx="3431469" cy="2029854"/>
          </a:xfrm>
          <a:prstGeom prst="rect">
            <a:avLst/>
          </a:prstGeom>
        </p:spPr>
      </p:pic>
      <p:pic>
        <p:nvPicPr>
          <p:cNvPr id="7" name="Resim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93151" y="1594275"/>
            <a:ext cx="2687884" cy="2158361"/>
          </a:xfrm>
          <a:prstGeom prst="rect">
            <a:avLst/>
          </a:prstGeom>
        </p:spPr>
      </p:pic>
      <p:pic>
        <p:nvPicPr>
          <p:cNvPr id="8" name="Resim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916610" y="2854313"/>
            <a:ext cx="3226892" cy="1796647"/>
          </a:xfrm>
          <a:prstGeom prst="rect">
            <a:avLst/>
          </a:prstGeom>
        </p:spPr>
      </p:pic>
      <p:pic>
        <p:nvPicPr>
          <p:cNvPr id="9" name="Resim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734392" y="4717735"/>
            <a:ext cx="3457608" cy="2140265"/>
          </a:xfrm>
          <a:prstGeom prst="rect">
            <a:avLst/>
          </a:prstGeom>
        </p:spPr>
      </p:pic>
      <p:pic>
        <p:nvPicPr>
          <p:cNvPr id="3" name="Resim 2"/>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353332" y="-149607"/>
            <a:ext cx="3611776" cy="2093606"/>
          </a:xfrm>
          <a:prstGeom prst="rect">
            <a:avLst/>
          </a:prstGeom>
        </p:spPr>
      </p:pic>
      <p:pic>
        <p:nvPicPr>
          <p:cNvPr id="10" name="Resim 9"/>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0" y="-9537"/>
            <a:ext cx="3561682" cy="2539040"/>
          </a:xfrm>
          <a:prstGeom prst="rect">
            <a:avLst/>
          </a:prstGeom>
        </p:spPr>
      </p:pic>
    </p:spTree>
    <p:extLst>
      <p:ext uri="{BB962C8B-B14F-4D97-AF65-F5344CB8AC3E}">
        <p14:creationId xmlns:p14="http://schemas.microsoft.com/office/powerpoint/2010/main" val="598476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en-US" dirty="0">
                <a:solidFill>
                  <a:srgbClr val="002060"/>
                </a:solidFill>
              </a:rPr>
              <a:t>Plickers Tutorial</a:t>
            </a:r>
            <a:r>
              <a:rPr lang="tr-TR" dirty="0">
                <a:solidFill>
                  <a:srgbClr val="002060"/>
                </a:solidFill>
              </a:rPr>
              <a:t> </a:t>
            </a:r>
            <a:r>
              <a:rPr lang="tr-TR" dirty="0" err="1">
                <a:solidFill>
                  <a:srgbClr val="002060"/>
                </a:solidFill>
              </a:rPr>
              <a:t>Plickers</a:t>
            </a:r>
            <a:r>
              <a:rPr lang="tr-TR" dirty="0">
                <a:solidFill>
                  <a:srgbClr val="002060"/>
                </a:solidFill>
              </a:rPr>
              <a:t> Eğitimi</a:t>
            </a:r>
            <a:endParaRPr lang="en-US" sz="5400" dirty="0">
              <a:solidFill>
                <a:srgbClr val="002060"/>
              </a:solidFill>
            </a:endParaRPr>
          </a:p>
        </p:txBody>
      </p:sp>
      <p:sp>
        <p:nvSpPr>
          <p:cNvPr id="3" name="İçerik Yer Tutucusu 2"/>
          <p:cNvSpPr>
            <a:spLocks noGrp="1"/>
          </p:cNvSpPr>
          <p:nvPr>
            <p:ph idx="1"/>
          </p:nvPr>
        </p:nvSpPr>
        <p:spPr>
          <a:xfrm>
            <a:off x="838200" y="1690688"/>
            <a:ext cx="10515600" cy="4351338"/>
          </a:xfrm>
        </p:spPr>
        <p:txBody>
          <a:bodyPr>
            <a:normAutofit/>
          </a:bodyPr>
          <a:lstStyle/>
          <a:p>
            <a:pPr marL="514350" indent="-514350">
              <a:buFont typeface="+mj-lt"/>
              <a:buAutoNum type="arabicPeriod"/>
            </a:pPr>
            <a:r>
              <a:rPr lang="tr-TR" dirty="0"/>
              <a:t>Hesabınızı </a:t>
            </a:r>
            <a:r>
              <a:rPr lang="tr-TR" dirty="0">
                <a:hlinkClick r:id="rId2"/>
              </a:rPr>
              <a:t>https</a:t>
            </a:r>
            <a:r>
              <a:rPr lang="fr-FR" dirty="0">
                <a:hlinkClick r:id="rId2"/>
              </a:rPr>
              <a:t>:</a:t>
            </a:r>
            <a:r>
              <a:rPr lang="tr-TR" dirty="0">
                <a:hlinkClick r:id="rId2"/>
              </a:rPr>
              <a:t>//plickers.com</a:t>
            </a:r>
            <a:r>
              <a:rPr lang="fr-FR" dirty="0"/>
              <a:t> </a:t>
            </a:r>
            <a:r>
              <a:rPr lang="tr-TR" dirty="0"/>
              <a:t>'dan oluşturun</a:t>
            </a:r>
          </a:p>
          <a:p>
            <a:pPr marL="514350" indent="-514350">
              <a:buFont typeface="+mj-lt"/>
              <a:buAutoNum type="arabicPeriod"/>
            </a:pPr>
            <a:r>
              <a:rPr lang="tr-TR" dirty="0"/>
              <a:t>Sınıflarınızı kendiniz oluşturun</a:t>
            </a:r>
          </a:p>
          <a:p>
            <a:pPr marL="514350" indent="-514350">
              <a:buFont typeface="+mj-lt"/>
              <a:buAutoNum type="arabicPeriod"/>
            </a:pPr>
            <a:endParaRPr lang="tr-TR" dirty="0"/>
          </a:p>
          <a:p>
            <a:pPr marL="514350" indent="-514350">
              <a:buFont typeface="+mj-lt"/>
              <a:buAutoNum type="arabicPeriod"/>
            </a:pPr>
            <a:endParaRPr lang="tr-TR" dirty="0"/>
          </a:p>
          <a:p>
            <a:pPr marL="514350" indent="-514350">
              <a:buFont typeface="+mj-lt"/>
              <a:buAutoNum type="arabicPeriod"/>
            </a:pPr>
            <a:endParaRPr lang="tr-TR" dirty="0"/>
          </a:p>
          <a:p>
            <a:pPr marL="514350" indent="-514350">
              <a:buFont typeface="+mj-lt"/>
              <a:buAutoNum type="arabicPeriod"/>
            </a:pPr>
            <a:endParaRPr lang="tr-TR" dirty="0"/>
          </a:p>
          <a:p>
            <a:pPr marL="514350" indent="-514350">
              <a:buFont typeface="+mj-lt"/>
              <a:buAutoNum type="arabicPeriod"/>
            </a:pPr>
            <a:endParaRPr lang="tr-TR" dirty="0"/>
          </a:p>
          <a:p>
            <a:pPr marL="514350" indent="-514350">
              <a:buFont typeface="+mj-lt"/>
              <a:buAutoNum type="arabicPeriod"/>
            </a:pPr>
            <a:endParaRPr lang="tr-TR" dirty="0"/>
          </a:p>
          <a:p>
            <a:pPr marL="0" indent="0">
              <a:buNone/>
            </a:pPr>
            <a:endParaRPr lang="tr-TR" dirty="0"/>
          </a:p>
          <a:p>
            <a:pPr marL="514350" indent="-514350">
              <a:buFont typeface="+mj-lt"/>
              <a:buAutoNum type="arabicPeriod"/>
            </a:pPr>
            <a:endParaRPr lang="tr-TR" dirty="0"/>
          </a:p>
          <a:p>
            <a:pPr marL="514350" indent="-514350">
              <a:buFont typeface="+mj-lt"/>
              <a:buAutoNum type="arabicPeriod"/>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514350" indent="-514350">
              <a:buFont typeface="+mj-lt"/>
              <a:buAutoNum type="arabicPeriod"/>
            </a:pPr>
            <a:endParaRPr lang="en-US" dirty="0"/>
          </a:p>
        </p:txBody>
      </p:sp>
      <p:pic>
        <p:nvPicPr>
          <p:cNvPr id="6" name="Resim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47822" y="3274785"/>
            <a:ext cx="7181850" cy="2534444"/>
          </a:xfrm>
          <a:prstGeom prst="rect">
            <a:avLst/>
          </a:prstGeom>
        </p:spPr>
      </p:pic>
    </p:spTree>
    <p:extLst>
      <p:ext uri="{BB962C8B-B14F-4D97-AF65-F5344CB8AC3E}">
        <p14:creationId xmlns:p14="http://schemas.microsoft.com/office/powerpoint/2010/main" val="1025464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514350" indent="-514350">
              <a:buAutoNum type="arabicPeriod" startAt="3"/>
            </a:pPr>
            <a:r>
              <a:rPr lang="en-US" dirty="0" err="1"/>
              <a:t>Tüm</a:t>
            </a:r>
            <a:r>
              <a:rPr lang="en-US" dirty="0"/>
              <a:t> </a:t>
            </a:r>
            <a:r>
              <a:rPr lang="en-US" dirty="0" err="1"/>
              <a:t>öğrencilerinizi</a:t>
            </a:r>
            <a:r>
              <a:rPr lang="en-US" dirty="0"/>
              <a:t> </a:t>
            </a:r>
            <a:r>
              <a:rPr lang="en-US" dirty="0" err="1"/>
              <a:t>ekleyin</a:t>
            </a:r>
            <a:endParaRPr lang="tr-TR" dirty="0"/>
          </a:p>
          <a:p>
            <a:pPr marL="0" indent="0">
              <a:buNone/>
            </a:pPr>
            <a:endParaRPr lang="en-US" dirty="0"/>
          </a:p>
        </p:txBody>
      </p:sp>
      <p:pic>
        <p:nvPicPr>
          <p:cNvPr id="4" name="Resim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574891" y="2306769"/>
            <a:ext cx="6784258" cy="1592826"/>
          </a:xfrm>
          <a:prstGeom prst="rect">
            <a:avLst/>
          </a:prstGeom>
        </p:spPr>
      </p:pic>
      <p:pic>
        <p:nvPicPr>
          <p:cNvPr id="6" name="Resim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3822" y="2696531"/>
            <a:ext cx="5391069" cy="1058961"/>
          </a:xfrm>
          <a:prstGeom prst="rect">
            <a:avLst/>
          </a:prstGeom>
        </p:spPr>
      </p:pic>
      <p:pic>
        <p:nvPicPr>
          <p:cNvPr id="7" name="Resim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524000" y="3899595"/>
            <a:ext cx="9829800" cy="2490025"/>
          </a:xfrm>
          <a:prstGeom prst="rect">
            <a:avLst/>
          </a:prstGeom>
        </p:spPr>
      </p:pic>
    </p:spTree>
    <p:extLst>
      <p:ext uri="{BB962C8B-B14F-4D97-AF65-F5344CB8AC3E}">
        <p14:creationId xmlns:p14="http://schemas.microsoft.com/office/powerpoint/2010/main" val="2414821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94479" y="314793"/>
            <a:ext cx="10559321" cy="5862170"/>
          </a:xfrm>
        </p:spPr>
        <p:txBody>
          <a:bodyPr/>
          <a:lstStyle/>
          <a:p>
            <a:pPr marL="0" indent="0">
              <a:buNone/>
            </a:pPr>
            <a:r>
              <a:rPr lang="tr-TR" dirty="0"/>
              <a:t>4.  Uygulamayı Google </a:t>
            </a:r>
            <a:r>
              <a:rPr lang="tr-TR" dirty="0" err="1"/>
              <a:t>Play'den</a:t>
            </a:r>
            <a:r>
              <a:rPr lang="tr-TR" dirty="0"/>
              <a:t> veya </a:t>
            </a:r>
            <a:r>
              <a:rPr lang="tr-TR" dirty="0" err="1"/>
              <a:t>AppStore'dan</a:t>
            </a:r>
            <a:r>
              <a:rPr lang="tr-TR" dirty="0"/>
              <a:t> indirin</a:t>
            </a:r>
          </a:p>
          <a:p>
            <a:pPr marL="0" indent="0">
              <a:buNone/>
            </a:pPr>
            <a:endParaRPr lang="en-GB" dirty="0"/>
          </a:p>
        </p:txBody>
      </p:sp>
      <p:pic>
        <p:nvPicPr>
          <p:cNvPr id="5" name="Resim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68624" y="2608289"/>
            <a:ext cx="9715500" cy="3723078"/>
          </a:xfrm>
          <a:prstGeom prst="rect">
            <a:avLst/>
          </a:prstGeom>
        </p:spPr>
      </p:pic>
    </p:spTree>
    <p:extLst>
      <p:ext uri="{BB962C8B-B14F-4D97-AF65-F5344CB8AC3E}">
        <p14:creationId xmlns:p14="http://schemas.microsoft.com/office/powerpoint/2010/main" val="1966633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749508"/>
            <a:ext cx="10515600" cy="5427455"/>
          </a:xfrm>
        </p:spPr>
        <p:txBody>
          <a:bodyPr/>
          <a:lstStyle/>
          <a:p>
            <a:pPr marL="514350" indent="-514350">
              <a:buAutoNum type="arabicPeriod" startAt="5"/>
            </a:pPr>
            <a:r>
              <a:rPr lang="en-US" dirty="0"/>
              <a:t> </a:t>
            </a:r>
            <a:r>
              <a:rPr lang="en-US" dirty="0" err="1"/>
              <a:t>Sorularınızı</a:t>
            </a:r>
            <a:r>
              <a:rPr lang="en-US" dirty="0"/>
              <a:t> </a:t>
            </a:r>
            <a:r>
              <a:rPr lang="en-US" dirty="0" err="1"/>
              <a:t>ekleyin</a:t>
            </a:r>
            <a:r>
              <a:rPr lang="en-US" dirty="0"/>
              <a:t>.</a:t>
            </a:r>
          </a:p>
          <a:p>
            <a:pPr marL="0" indent="0">
              <a:buNone/>
            </a:pPr>
            <a:endParaRPr lang="en-US" dirty="0"/>
          </a:p>
        </p:txBody>
      </p:sp>
      <p:pic>
        <p:nvPicPr>
          <p:cNvPr id="4" name="Resim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15886" y="1678679"/>
            <a:ext cx="9910916" cy="3569111"/>
          </a:xfrm>
          <a:prstGeom prst="rect">
            <a:avLst/>
          </a:prstGeom>
        </p:spPr>
      </p:pic>
    </p:spTree>
    <p:extLst>
      <p:ext uri="{BB962C8B-B14F-4D97-AF65-F5344CB8AC3E}">
        <p14:creationId xmlns:p14="http://schemas.microsoft.com/office/powerpoint/2010/main" val="3043781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1041723" y="91139"/>
            <a:ext cx="9335992" cy="6107660"/>
          </a:xfrm>
          <a:prstGeom prst="rect">
            <a:avLst/>
          </a:prstGeom>
        </p:spPr>
      </p:pic>
    </p:spTree>
    <p:extLst>
      <p:ext uri="{BB962C8B-B14F-4D97-AF65-F5344CB8AC3E}">
        <p14:creationId xmlns:p14="http://schemas.microsoft.com/office/powerpoint/2010/main" val="1898235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58712" y="647344"/>
            <a:ext cx="6172950" cy="1615724"/>
          </a:xfrm>
        </p:spPr>
        <p:txBody>
          <a:bodyPr>
            <a:normAutofit fontScale="90000"/>
          </a:bodyPr>
          <a:lstStyle/>
          <a:p>
            <a:r>
              <a:rPr lang="tr-TR" dirty="0"/>
              <a:t>YAPBOZ(JIGSAW) YÖNTEMİ</a:t>
            </a:r>
          </a:p>
        </p:txBody>
      </p:sp>
      <p:sp>
        <p:nvSpPr>
          <p:cNvPr id="3" name="Alt Başlık 2"/>
          <p:cNvSpPr>
            <a:spLocks noGrp="1"/>
          </p:cNvSpPr>
          <p:nvPr>
            <p:ph type="subTitle" idx="1"/>
          </p:nvPr>
        </p:nvSpPr>
        <p:spPr>
          <a:xfrm>
            <a:off x="383059" y="1648743"/>
            <a:ext cx="11380573" cy="5209257"/>
          </a:xfrm>
        </p:spPr>
        <p:txBody>
          <a:bodyPr>
            <a:normAutofit/>
          </a:bodyPr>
          <a:lstStyle/>
          <a:p>
            <a:br>
              <a:rPr lang="en-US" dirty="0"/>
            </a:br>
            <a:endParaRPr lang="tr-TR" b="1" dirty="0"/>
          </a:p>
          <a:p>
            <a:pPr algn="l"/>
            <a:r>
              <a:rPr lang="tr-TR" dirty="0"/>
              <a:t>Yapboz(JIGSAW) sınıfı, 1970'lerin başında </a:t>
            </a:r>
            <a:r>
              <a:rPr lang="tr-TR" dirty="0" err="1"/>
              <a:t>Elliot</a:t>
            </a:r>
            <a:r>
              <a:rPr lang="tr-TR" dirty="0"/>
              <a:t> </a:t>
            </a:r>
            <a:r>
              <a:rPr lang="tr-TR" dirty="0" err="1"/>
              <a:t>Aronson</a:t>
            </a:r>
            <a:r>
              <a:rPr lang="tr-TR" dirty="0"/>
              <a:t> ve onun Texas Üniversitesi ve California Üniversitesi'ndeki öğrencileri tarafından icat edilen ve geliştirilen, araştırmaya ve işbirliğine dayalı bir öğrenme tekniğidir. “Yapboz sınıfı ilk olarak 1971'de </a:t>
            </a:r>
            <a:r>
              <a:rPr lang="tr-TR" dirty="0" err="1"/>
              <a:t>Teksas</a:t>
            </a:r>
            <a:r>
              <a:rPr lang="tr-TR" dirty="0"/>
              <a:t>, Austin'de kullanıldı. 1971'den bu yana, binlerce sınıfta büyük bir başarıyla kullanılmaya devam etmektedir.</a:t>
            </a:r>
          </a:p>
          <a:p>
            <a:pPr algn="l"/>
            <a:endParaRPr lang="tr-TR" dirty="0"/>
          </a:p>
          <a:p>
            <a:pPr algn="l"/>
            <a:r>
              <a:rPr lang="tr-TR" dirty="0"/>
              <a:t> </a:t>
            </a:r>
            <a:r>
              <a:rPr lang="tr-TR" dirty="0" err="1"/>
              <a:t>İşbirlikli</a:t>
            </a:r>
            <a:r>
              <a:rPr lang="tr-TR" dirty="0"/>
              <a:t> öğretim temelli olan yapboz (</a:t>
            </a:r>
            <a:r>
              <a:rPr lang="tr-TR" dirty="0" err="1"/>
              <a:t>jigsaw</a:t>
            </a:r>
            <a:r>
              <a:rPr lang="tr-TR" dirty="0"/>
              <a:t>), öğrencilere anlamayı geliştirme aşamasında gerçekten birbirlerine yardım etme fırsatı sağlamaya vurgu yapmayı amaçlar</a:t>
            </a:r>
          </a:p>
          <a:p>
            <a:pPr algn="l"/>
            <a:r>
              <a:rPr lang="tr-TR" dirty="0"/>
              <a:t>Bu strateji ile öğrenciler farklı beceri seviyelerine göre oluşan küçük gruplara atanır. Her grup üyesi, kendisine verilen materyal(</a:t>
            </a:r>
            <a:r>
              <a:rPr lang="tr-TR" dirty="0" err="1"/>
              <a:t>lerin</a:t>
            </a:r>
            <a:r>
              <a:rPr lang="tr-TR" dirty="0"/>
              <a:t>) bir bölümü için veya bölümünde Uzman olmaktan ve ardından bunu ekibin diğer üyelerine öğretmekten sorumludur.</a:t>
            </a:r>
          </a:p>
          <a:p>
            <a:pPr algn="l"/>
            <a:endParaRPr lang="en-US" dirty="0"/>
          </a:p>
          <a:p>
            <a:endParaRPr lang="tr-TR" dirty="0"/>
          </a:p>
        </p:txBody>
      </p:sp>
      <p:pic>
        <p:nvPicPr>
          <p:cNvPr id="5" name="Resim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41900" y="442603"/>
            <a:ext cx="4231970" cy="2025206"/>
          </a:xfrm>
          <a:prstGeom prst="rect">
            <a:avLst/>
          </a:prstGeom>
        </p:spPr>
      </p:pic>
      <p:pic>
        <p:nvPicPr>
          <p:cNvPr id="6" name="Resim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913" y="234543"/>
            <a:ext cx="1863173" cy="1827002"/>
          </a:xfrm>
          <a:prstGeom prst="rect">
            <a:avLst/>
          </a:prstGeom>
        </p:spPr>
      </p:pic>
    </p:spTree>
    <p:extLst>
      <p:ext uri="{BB962C8B-B14F-4D97-AF65-F5344CB8AC3E}">
        <p14:creationId xmlns:p14="http://schemas.microsoft.com/office/powerpoint/2010/main" val="4095875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250066" y="181329"/>
            <a:ext cx="9722734" cy="6323161"/>
          </a:xfrm>
          <a:prstGeom prst="rect">
            <a:avLst/>
          </a:prstGeom>
        </p:spPr>
      </p:pic>
    </p:spTree>
    <p:extLst>
      <p:ext uri="{BB962C8B-B14F-4D97-AF65-F5344CB8AC3E}">
        <p14:creationId xmlns:p14="http://schemas.microsoft.com/office/powerpoint/2010/main" val="1135280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324091" y="1843686"/>
            <a:ext cx="11354765" cy="1268004"/>
          </a:xfrm>
          <a:prstGeom prst="rect">
            <a:avLst/>
          </a:prstGeom>
        </p:spPr>
      </p:pic>
      <p:pic>
        <p:nvPicPr>
          <p:cNvPr id="5" name="Resim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4091" y="3111690"/>
            <a:ext cx="11470512" cy="3242811"/>
          </a:xfrm>
          <a:prstGeom prst="rect">
            <a:avLst/>
          </a:prstGeom>
        </p:spPr>
      </p:pic>
      <p:sp>
        <p:nvSpPr>
          <p:cNvPr id="6" name="Oval 5"/>
          <p:cNvSpPr/>
          <p:nvPr/>
        </p:nvSpPr>
        <p:spPr>
          <a:xfrm>
            <a:off x="8502556" y="2121691"/>
            <a:ext cx="846161" cy="494684"/>
          </a:xfrm>
          <a:prstGeom prst="ellipse">
            <a:avLst/>
          </a:prstGeom>
          <a:noFill/>
          <a:ln w="3810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3" name="Dikdörtgen 2"/>
          <p:cNvSpPr/>
          <p:nvPr/>
        </p:nvSpPr>
        <p:spPr>
          <a:xfrm>
            <a:off x="2188564" y="659567"/>
            <a:ext cx="7138179" cy="646331"/>
          </a:xfrm>
          <a:prstGeom prst="rect">
            <a:avLst/>
          </a:prstGeom>
        </p:spPr>
        <p:txBody>
          <a:bodyPr wrap="square">
            <a:spAutoFit/>
          </a:bodyPr>
          <a:lstStyle/>
          <a:p>
            <a:r>
              <a:rPr lang="tr-TR" dirty="0"/>
              <a:t>Kartların Basılması ve Dağıtılması. </a:t>
            </a:r>
            <a:r>
              <a:rPr lang="tr-TR" dirty="0" err="1"/>
              <a:t>Plickers</a:t>
            </a:r>
            <a:r>
              <a:rPr lang="tr-TR" dirty="0"/>
              <a:t> </a:t>
            </a:r>
            <a:r>
              <a:rPr lang="tr-TR" dirty="0" err="1"/>
              <a:t>websitesi</a:t>
            </a:r>
            <a:r>
              <a:rPr lang="tr-TR" dirty="0"/>
              <a:t> üzerinden »</a:t>
            </a:r>
            <a:r>
              <a:rPr lang="tr-TR" dirty="0" err="1"/>
              <a:t>Cards</a:t>
            </a:r>
            <a:r>
              <a:rPr lang="tr-TR" dirty="0"/>
              <a:t> « bölümüne  tıklayarak «</a:t>
            </a:r>
            <a:r>
              <a:rPr lang="tr-TR" dirty="0" err="1"/>
              <a:t>Plickers</a:t>
            </a:r>
            <a:r>
              <a:rPr lang="tr-TR" dirty="0"/>
              <a:t> </a:t>
            </a:r>
            <a:r>
              <a:rPr lang="tr-TR" dirty="0" err="1"/>
              <a:t>set»tıklayarak</a:t>
            </a:r>
            <a:r>
              <a:rPr lang="tr-TR" dirty="0"/>
              <a:t> sınıfınızı oluşturun</a:t>
            </a:r>
          </a:p>
        </p:txBody>
      </p:sp>
    </p:spTree>
    <p:extLst>
      <p:ext uri="{BB962C8B-B14F-4D97-AF65-F5344CB8AC3E}">
        <p14:creationId xmlns:p14="http://schemas.microsoft.com/office/powerpoint/2010/main" val="4046086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b="1" dirty="0">
                <a:effectLst>
                  <a:outerShdw blurRad="38100" dist="38100" dir="2700000" algn="tl">
                    <a:srgbClr val="000000">
                      <a:alpha val="43137"/>
                    </a:srgbClr>
                  </a:outerShdw>
                </a:effectLst>
              </a:rPr>
              <a:t>JIGSAW YÖNTEMİ İLE PLICKERS WEB2 UYGULAMALI İNTERAKTİF ÖĞRENME</a:t>
            </a:r>
            <a:br>
              <a:rPr lang="tr-TR" dirty="0"/>
            </a:br>
            <a:r>
              <a:rPr lang="tr-TR" sz="3600" b="1" dirty="0">
                <a:solidFill>
                  <a:srgbClr val="7030A0"/>
                </a:solidFill>
                <a:effectLst>
                  <a:outerShdw blurRad="38100" dist="38100" dir="2700000" algn="tl">
                    <a:srgbClr val="000000">
                      <a:alpha val="43137"/>
                    </a:srgbClr>
                  </a:outerShdw>
                </a:effectLst>
              </a:rPr>
              <a:t>ÖMER CEMİLE GÜLER KIZ ANADOLU İMAM HATİP ORTAOKULU </a:t>
            </a:r>
            <a:br>
              <a:rPr lang="tr-TR" sz="3600" b="1" dirty="0">
                <a:solidFill>
                  <a:srgbClr val="7030A0"/>
                </a:solidFill>
                <a:effectLst>
                  <a:outerShdw blurRad="38100" dist="38100" dir="2700000" algn="tl">
                    <a:srgbClr val="000000">
                      <a:alpha val="43137"/>
                    </a:srgbClr>
                  </a:outerShdw>
                </a:effectLst>
              </a:rPr>
            </a:br>
            <a:r>
              <a:rPr lang="tr-TR" sz="3600" b="1" dirty="0">
                <a:solidFill>
                  <a:srgbClr val="7030A0"/>
                </a:solidFill>
                <a:effectLst>
                  <a:outerShdw blurRad="38100" dist="38100" dir="2700000" algn="tl">
                    <a:srgbClr val="000000">
                      <a:alpha val="43137"/>
                    </a:srgbClr>
                  </a:outerShdw>
                </a:effectLst>
              </a:rPr>
              <a:t>SELÇUKLU KONYA</a:t>
            </a:r>
            <a:endParaRPr lang="tr-TR" sz="3600" b="1" dirty="0">
              <a:effectLst>
                <a:outerShdw blurRad="38100" dist="38100" dir="2700000" algn="tl">
                  <a:srgbClr val="000000">
                    <a:alpha val="43137"/>
                  </a:srgbClr>
                </a:outerShdw>
              </a:effectLst>
            </a:endParaRPr>
          </a:p>
        </p:txBody>
      </p:sp>
      <p:sp>
        <p:nvSpPr>
          <p:cNvPr id="5" name="Espace réservé du contenu 4">
            <a:extLst>
              <a:ext uri="{FF2B5EF4-FFF2-40B4-BE49-F238E27FC236}">
                <a16:creationId xmlns:a16="http://schemas.microsoft.com/office/drawing/2014/main" id="{CBFFA21F-2AF9-4247-ABD6-F09ACD49AE2F}"/>
              </a:ext>
            </a:extLst>
          </p:cNvPr>
          <p:cNvSpPr>
            <a:spLocks noGrp="1"/>
          </p:cNvSpPr>
          <p:nvPr>
            <p:ph idx="1"/>
          </p:nvPr>
        </p:nvSpPr>
        <p:spPr>
          <a:xfrm>
            <a:off x="1030224" y="5748401"/>
            <a:ext cx="10515600" cy="524383"/>
          </a:xfrm>
        </p:spPr>
        <p:txBody>
          <a:bodyPr/>
          <a:lstStyle/>
          <a:p>
            <a:pPr marL="0" indent="0">
              <a:buNone/>
            </a:pPr>
            <a:r>
              <a:rPr lang="fr-FR" dirty="0">
                <a:hlinkClick r:id="rId2"/>
              </a:rPr>
              <a:t>https://youtu.be/_YAEV-0aH0Y</a:t>
            </a:r>
            <a:endParaRPr lang="fr-FR" dirty="0"/>
          </a:p>
          <a:p>
            <a:pPr marL="0" indent="0">
              <a:buNone/>
            </a:pPr>
            <a:endParaRPr lang="fr-FR" dirty="0"/>
          </a:p>
        </p:txBody>
      </p:sp>
      <p:pic>
        <p:nvPicPr>
          <p:cNvPr id="9" name="Image 8">
            <a:hlinkClick r:id="rId2"/>
            <a:extLst>
              <a:ext uri="{FF2B5EF4-FFF2-40B4-BE49-F238E27FC236}">
                <a16:creationId xmlns:a16="http://schemas.microsoft.com/office/drawing/2014/main" id="{4080B12F-113D-4F76-BFB1-F3D2BD069991}"/>
              </a:ext>
            </a:extLst>
          </p:cNvPr>
          <p:cNvPicPr>
            <a:picLocks noChangeAspect="1"/>
          </p:cNvPicPr>
          <p:nvPr/>
        </p:nvPicPr>
        <p:blipFill>
          <a:blip r:embed="rId3"/>
          <a:stretch>
            <a:fillRect/>
          </a:stretch>
        </p:blipFill>
        <p:spPr>
          <a:xfrm>
            <a:off x="2818523" y="2276855"/>
            <a:ext cx="5185553" cy="2907155"/>
          </a:xfrm>
          <a:prstGeom prst="rect">
            <a:avLst/>
          </a:prstGeom>
        </p:spPr>
      </p:pic>
    </p:spTree>
    <p:extLst>
      <p:ext uri="{BB962C8B-B14F-4D97-AF65-F5344CB8AC3E}">
        <p14:creationId xmlns:p14="http://schemas.microsoft.com/office/powerpoint/2010/main" val="2319995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149600" y="365125"/>
            <a:ext cx="4136571" cy="1325563"/>
          </a:xfrm>
        </p:spPr>
        <p:txBody>
          <a:bodyPr/>
          <a:lstStyle/>
          <a:p>
            <a:r>
              <a:rPr lang="tr-TR" b="1" dirty="0">
                <a:effectLst>
                  <a:outerShdw blurRad="38100" dist="38100" dir="2700000" algn="tl">
                    <a:srgbClr val="000000">
                      <a:alpha val="43137"/>
                    </a:srgbClr>
                  </a:outerShdw>
                </a:effectLst>
              </a:rPr>
              <a:t>KAHOOT NEDİR?</a:t>
            </a:r>
          </a:p>
        </p:txBody>
      </p:sp>
      <p:pic>
        <p:nvPicPr>
          <p:cNvPr id="4" name="İçerik Yer Tutucusu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75676" y="2981760"/>
            <a:ext cx="4424211" cy="2936842"/>
          </a:xfrm>
        </p:spPr>
      </p:pic>
      <p:pic>
        <p:nvPicPr>
          <p:cNvPr id="5" name="Resim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5424" y="1581017"/>
            <a:ext cx="2828925" cy="1325563"/>
          </a:xfrm>
          <a:prstGeom prst="rect">
            <a:avLst/>
          </a:prstGeom>
        </p:spPr>
      </p:pic>
      <p:pic>
        <p:nvPicPr>
          <p:cNvPr id="6" name="Resim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67548" y="2489662"/>
            <a:ext cx="5824451" cy="4368338"/>
          </a:xfrm>
          <a:prstGeom prst="rect">
            <a:avLst/>
          </a:prstGeom>
        </p:spPr>
      </p:pic>
    </p:spTree>
    <p:extLst>
      <p:ext uri="{BB962C8B-B14F-4D97-AF65-F5344CB8AC3E}">
        <p14:creationId xmlns:p14="http://schemas.microsoft.com/office/powerpoint/2010/main" val="333082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br>
              <a:rPr lang="tr-TR" b="1" dirty="0">
                <a:solidFill>
                  <a:srgbClr val="002060"/>
                </a:solidFill>
              </a:rPr>
            </a:br>
            <a:r>
              <a:rPr lang="tr-TR" b="1" dirty="0">
                <a:solidFill>
                  <a:srgbClr val="002060"/>
                </a:solidFill>
              </a:rPr>
              <a:t> </a:t>
            </a:r>
            <a:r>
              <a:rPr lang="tr-TR" b="1" dirty="0">
                <a:solidFill>
                  <a:srgbClr val="002060"/>
                </a:solidFill>
                <a:effectLst>
                  <a:outerShdw blurRad="38100" dist="38100" dir="2700000" algn="tl">
                    <a:srgbClr val="000000">
                      <a:alpha val="43137"/>
                    </a:srgbClr>
                  </a:outerShdw>
                </a:effectLst>
              </a:rPr>
              <a:t>Takım </a:t>
            </a:r>
            <a:r>
              <a:rPr lang="tr-TR" b="1" dirty="0" err="1">
                <a:solidFill>
                  <a:srgbClr val="002060"/>
                </a:solidFill>
                <a:effectLst>
                  <a:outerShdw blurRad="38100" dist="38100" dir="2700000" algn="tl">
                    <a:srgbClr val="000000">
                      <a:alpha val="43137"/>
                    </a:srgbClr>
                  </a:outerShdw>
                </a:effectLst>
              </a:rPr>
              <a:t>Modunda</a:t>
            </a:r>
            <a:r>
              <a:rPr lang="tr-TR" b="1" dirty="0">
                <a:solidFill>
                  <a:srgbClr val="002060"/>
                </a:solidFill>
                <a:effectLst>
                  <a:outerShdw blurRad="38100" dist="38100" dir="2700000" algn="tl">
                    <a:srgbClr val="000000">
                      <a:alpha val="43137"/>
                    </a:srgbClr>
                  </a:outerShdw>
                </a:effectLst>
              </a:rPr>
              <a:t>  </a:t>
            </a:r>
            <a:r>
              <a:rPr lang="tr-TR" b="1" dirty="0" err="1">
                <a:solidFill>
                  <a:srgbClr val="002060"/>
                </a:solidFill>
                <a:effectLst>
                  <a:outerShdw blurRad="38100" dist="38100" dir="2700000" algn="tl">
                    <a:srgbClr val="000000">
                      <a:alpha val="43137"/>
                    </a:srgbClr>
                  </a:outerShdw>
                </a:effectLst>
              </a:rPr>
              <a:t>Kahoot</a:t>
            </a:r>
            <a:r>
              <a:rPr lang="tr-TR" b="1" dirty="0">
                <a:solidFill>
                  <a:srgbClr val="002060"/>
                </a:solidFill>
                <a:effectLst>
                  <a:outerShdw blurRad="38100" dist="38100" dir="2700000" algn="tl">
                    <a:srgbClr val="000000">
                      <a:alpha val="43137"/>
                    </a:srgbClr>
                  </a:outerShdw>
                </a:effectLst>
              </a:rPr>
              <a:t> nasıl oynanır? </a:t>
            </a:r>
            <a:endParaRPr lang="en-US" sz="5400" b="1" dirty="0">
              <a:solidFill>
                <a:srgbClr val="002060"/>
              </a:solidFill>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219919" y="2523281"/>
            <a:ext cx="11713580" cy="2013996"/>
          </a:xfrm>
        </p:spPr>
        <p:txBody>
          <a:bodyPr>
            <a:normAutofit/>
          </a:bodyPr>
          <a:lstStyle/>
          <a:p>
            <a:pPr marL="0" indent="0">
              <a:buNone/>
            </a:pPr>
            <a:r>
              <a:rPr lang="tr-TR" dirty="0"/>
              <a:t>1 </a:t>
            </a:r>
            <a:r>
              <a:rPr lang="en-US" b="1" dirty="0">
                <a:solidFill>
                  <a:schemeClr val="accent1">
                    <a:lumMod val="50000"/>
                  </a:schemeClr>
                </a:solidFill>
              </a:rPr>
              <a:t>https://kahoot.com/mobile-app/</a:t>
            </a:r>
            <a:r>
              <a:rPr lang="tr-TR" dirty="0"/>
              <a:t> </a:t>
            </a:r>
            <a:r>
              <a:rPr lang="en-US" dirty="0" err="1"/>
              <a:t>adresinden</a:t>
            </a:r>
            <a:r>
              <a:rPr lang="en-US" dirty="0"/>
              <a:t> </a:t>
            </a:r>
            <a:r>
              <a:rPr lang="tr-TR" dirty="0"/>
              <a:t>uygulamayı </a:t>
            </a:r>
            <a:r>
              <a:rPr lang="en-US" dirty="0" err="1"/>
              <a:t>indirin</a:t>
            </a:r>
            <a:endParaRPr lang="en-US" dirty="0"/>
          </a:p>
          <a:p>
            <a:pPr marL="0" indent="0">
              <a:buNone/>
            </a:pPr>
            <a:r>
              <a:rPr lang="tr-TR" dirty="0"/>
              <a:t>2.</a:t>
            </a:r>
            <a:r>
              <a:rPr lang="en-US" dirty="0"/>
              <a:t> </a:t>
            </a:r>
            <a:r>
              <a:rPr lang="en-US" dirty="0" err="1"/>
              <a:t>Oyunculardan</a:t>
            </a:r>
            <a:r>
              <a:rPr lang="en-US" dirty="0"/>
              <a:t> </a:t>
            </a:r>
            <a:r>
              <a:rPr lang="en-US" dirty="0" err="1"/>
              <a:t>takım</a:t>
            </a:r>
            <a:r>
              <a:rPr lang="en-US" dirty="0"/>
              <a:t> </a:t>
            </a:r>
            <a:r>
              <a:rPr lang="en-US" dirty="0" err="1"/>
              <a:t>başına</a:t>
            </a:r>
            <a:r>
              <a:rPr lang="en-US" dirty="0"/>
              <a:t> </a:t>
            </a:r>
            <a:r>
              <a:rPr lang="en-US" dirty="0" err="1"/>
              <a:t>bir</a:t>
            </a:r>
            <a:r>
              <a:rPr lang="en-US" dirty="0"/>
              <a:t> </a:t>
            </a:r>
            <a:r>
              <a:rPr lang="en-US" dirty="0" err="1"/>
              <a:t>cihazla</a:t>
            </a:r>
            <a:r>
              <a:rPr lang="en-US" dirty="0"/>
              <a:t> </a:t>
            </a:r>
            <a:r>
              <a:rPr lang="en-US" dirty="0" err="1"/>
              <a:t>küçük</a:t>
            </a:r>
            <a:r>
              <a:rPr lang="en-US" dirty="0"/>
              <a:t> </a:t>
            </a:r>
            <a:r>
              <a:rPr lang="en-US" dirty="0" err="1"/>
              <a:t>takımlara</a:t>
            </a:r>
            <a:r>
              <a:rPr lang="en-US" dirty="0"/>
              <a:t> </a:t>
            </a:r>
            <a:r>
              <a:rPr lang="en-US" dirty="0" err="1"/>
              <a:t>girmelerini</a:t>
            </a:r>
            <a:r>
              <a:rPr lang="en-US" dirty="0"/>
              <a:t> </a:t>
            </a:r>
            <a:r>
              <a:rPr lang="en-US" dirty="0" err="1"/>
              <a:t>isteyin</a:t>
            </a: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0" indent="0">
              <a:buNone/>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3414771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dirty="0"/>
              <a:t>2. </a:t>
            </a:r>
            <a:r>
              <a:rPr lang="en-US" dirty="0" err="1"/>
              <a:t>Oynamak</a:t>
            </a:r>
            <a:r>
              <a:rPr lang="en-US" dirty="0"/>
              <a:t> </a:t>
            </a:r>
            <a:r>
              <a:rPr lang="en-US" dirty="0" err="1"/>
              <a:t>istediğiniz</a:t>
            </a:r>
            <a:r>
              <a:rPr lang="en-US" dirty="0"/>
              <a:t> </a:t>
            </a:r>
            <a:r>
              <a:rPr lang="en-US" dirty="0" err="1"/>
              <a:t>bir</a:t>
            </a:r>
            <a:r>
              <a:rPr lang="en-US" dirty="0"/>
              <a:t> </a:t>
            </a:r>
            <a:r>
              <a:rPr lang="en-US" dirty="0" err="1"/>
              <a:t>kahoot</a:t>
            </a:r>
            <a:r>
              <a:rPr lang="en-US" dirty="0"/>
              <a:t> </a:t>
            </a:r>
            <a:r>
              <a:rPr lang="en-US" dirty="0" err="1"/>
              <a:t>bulduğunuzda</a:t>
            </a:r>
            <a:r>
              <a:rPr lang="en-US" dirty="0"/>
              <a:t> (</a:t>
            </a:r>
            <a:r>
              <a:rPr lang="en-US" dirty="0" err="1"/>
              <a:t>ister</a:t>
            </a:r>
            <a:r>
              <a:rPr lang="en-US" dirty="0"/>
              <a:t> </a:t>
            </a:r>
            <a:r>
              <a:rPr lang="en-US" dirty="0" err="1"/>
              <a:t>kendinizinkinden</a:t>
            </a:r>
            <a:r>
              <a:rPr lang="en-US" dirty="0"/>
              <a:t> </a:t>
            </a:r>
            <a:r>
              <a:rPr lang="en-US" dirty="0" err="1"/>
              <a:t>ister</a:t>
            </a:r>
            <a:r>
              <a:rPr lang="en-US" dirty="0"/>
              <a:t> 7 </a:t>
            </a:r>
            <a:r>
              <a:rPr lang="en-US" dirty="0" err="1"/>
              <a:t>milyondan</a:t>
            </a:r>
            <a:r>
              <a:rPr lang="en-US" dirty="0"/>
              <a:t> </a:t>
            </a:r>
            <a:r>
              <a:rPr lang="en-US" dirty="0" err="1"/>
              <a:t>fazla</a:t>
            </a:r>
            <a:r>
              <a:rPr lang="en-US" dirty="0"/>
              <a:t> </a:t>
            </a:r>
            <a:r>
              <a:rPr lang="en-US" dirty="0" err="1"/>
              <a:t>halka</a:t>
            </a:r>
            <a:r>
              <a:rPr lang="en-US" dirty="0"/>
              <a:t> </a:t>
            </a:r>
            <a:r>
              <a:rPr lang="en-US" dirty="0" err="1"/>
              <a:t>açık</a:t>
            </a:r>
            <a:r>
              <a:rPr lang="en-US" dirty="0"/>
              <a:t> </a:t>
            </a:r>
            <a:r>
              <a:rPr lang="en-US" dirty="0" err="1"/>
              <a:t>Kahoot'tan</a:t>
            </a:r>
            <a:r>
              <a:rPr lang="en-US" dirty="0"/>
              <a:t> </a:t>
            </a:r>
            <a:r>
              <a:rPr lang="en-US" dirty="0" err="1"/>
              <a:t>biri</a:t>
            </a:r>
            <a:r>
              <a:rPr lang="en-US" dirty="0"/>
              <a:t> </a:t>
            </a:r>
            <a:r>
              <a:rPr lang="en-US" dirty="0" err="1"/>
              <a:t>olsun</a:t>
            </a:r>
            <a:r>
              <a:rPr lang="en-US" dirty="0"/>
              <a:t>), her </a:t>
            </a:r>
            <a:r>
              <a:rPr lang="en-US" dirty="0" err="1"/>
              <a:t>zamanki</a:t>
            </a:r>
            <a:r>
              <a:rPr lang="en-US" dirty="0"/>
              <a:t> </a:t>
            </a:r>
            <a:r>
              <a:rPr lang="en-US" dirty="0" err="1"/>
              <a:t>gibi</a:t>
            </a:r>
            <a:r>
              <a:rPr lang="en-US" dirty="0"/>
              <a:t> "</a:t>
            </a:r>
            <a:r>
              <a:rPr lang="en-US" dirty="0" err="1"/>
              <a:t>Oynat</a:t>
            </a:r>
            <a:r>
              <a:rPr lang="en-US" dirty="0"/>
              <a:t>" </a:t>
            </a:r>
            <a:r>
              <a:rPr lang="en-US" dirty="0" err="1"/>
              <a:t>düğmesine</a:t>
            </a:r>
            <a:r>
              <a:rPr lang="en-US" dirty="0"/>
              <a:t> basın.</a:t>
            </a:r>
          </a:p>
        </p:txBody>
      </p:sp>
    </p:spTree>
    <p:extLst>
      <p:ext uri="{BB962C8B-B14F-4D97-AF65-F5344CB8AC3E}">
        <p14:creationId xmlns:p14="http://schemas.microsoft.com/office/powerpoint/2010/main" val="2714118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en-GB" dirty="0"/>
              <a:t>3. "</a:t>
            </a:r>
            <a:r>
              <a:rPr lang="en-GB" dirty="0" err="1"/>
              <a:t>Klasik</a:t>
            </a:r>
            <a:r>
              <a:rPr lang="en-GB" dirty="0"/>
              <a:t>" </a:t>
            </a:r>
            <a:r>
              <a:rPr lang="en-GB" dirty="0" err="1"/>
              <a:t>ve</a:t>
            </a:r>
            <a:r>
              <a:rPr lang="en-GB" dirty="0"/>
              <a:t> "</a:t>
            </a:r>
            <a:r>
              <a:rPr lang="en-GB" dirty="0" err="1"/>
              <a:t>Takım</a:t>
            </a:r>
            <a:r>
              <a:rPr lang="en-GB" dirty="0"/>
              <a:t> </a:t>
            </a:r>
            <a:r>
              <a:rPr lang="en-GB" dirty="0" err="1"/>
              <a:t>Modu</a:t>
            </a:r>
            <a:r>
              <a:rPr lang="en-GB" dirty="0"/>
              <a:t>" </a:t>
            </a:r>
            <a:r>
              <a:rPr lang="en-GB" dirty="0" err="1"/>
              <a:t>arasında</a:t>
            </a:r>
            <a:r>
              <a:rPr lang="en-GB" dirty="0"/>
              <a:t> </a:t>
            </a:r>
            <a:r>
              <a:rPr lang="en-GB" dirty="0" err="1"/>
              <a:t>seçim</a:t>
            </a:r>
            <a:r>
              <a:rPr lang="en-GB" dirty="0"/>
              <a:t> </a:t>
            </a:r>
            <a:r>
              <a:rPr lang="en-GB" dirty="0" err="1"/>
              <a:t>yapmak</a:t>
            </a:r>
            <a:r>
              <a:rPr lang="en-GB" dirty="0"/>
              <a:t> </a:t>
            </a:r>
            <a:r>
              <a:rPr lang="en-GB" dirty="0" err="1"/>
              <a:t>için</a:t>
            </a:r>
            <a:r>
              <a:rPr lang="en-GB" dirty="0"/>
              <a:t> </a:t>
            </a:r>
            <a:r>
              <a:rPr lang="en-GB" dirty="0" err="1"/>
              <a:t>yeni</a:t>
            </a:r>
            <a:r>
              <a:rPr lang="en-GB" dirty="0"/>
              <a:t> </a:t>
            </a:r>
            <a:r>
              <a:rPr lang="en-GB" dirty="0" err="1"/>
              <a:t>bir</a:t>
            </a:r>
            <a:r>
              <a:rPr lang="en-GB" dirty="0"/>
              <a:t> </a:t>
            </a:r>
            <a:r>
              <a:rPr lang="en-GB" dirty="0" err="1"/>
              <a:t>seçenek</a:t>
            </a:r>
            <a:r>
              <a:rPr lang="en-GB" dirty="0"/>
              <a:t> </a:t>
            </a:r>
            <a:r>
              <a:rPr lang="en-GB" dirty="0" err="1"/>
              <a:t>göreceksiniz</a:t>
            </a:r>
            <a:r>
              <a:rPr lang="en-GB" dirty="0"/>
              <a:t>. </a:t>
            </a:r>
            <a:r>
              <a:rPr lang="en-GB" dirty="0" err="1"/>
              <a:t>Kahoot'u</a:t>
            </a:r>
            <a:r>
              <a:rPr lang="en-GB" dirty="0"/>
              <a:t> </a:t>
            </a:r>
            <a:r>
              <a:rPr lang="en-GB" dirty="0" err="1"/>
              <a:t>başlatmak</a:t>
            </a:r>
            <a:r>
              <a:rPr lang="en-GB" dirty="0"/>
              <a:t> </a:t>
            </a:r>
            <a:r>
              <a:rPr lang="en-GB" dirty="0" err="1"/>
              <a:t>için</a:t>
            </a:r>
            <a:r>
              <a:rPr lang="en-GB" dirty="0"/>
              <a:t> "</a:t>
            </a:r>
            <a:r>
              <a:rPr lang="en-GB" dirty="0" err="1"/>
              <a:t>Takım</a:t>
            </a:r>
            <a:r>
              <a:rPr lang="en-GB" dirty="0"/>
              <a:t> </a:t>
            </a:r>
            <a:r>
              <a:rPr lang="en-GB" dirty="0" err="1"/>
              <a:t>Modu</a:t>
            </a:r>
            <a:r>
              <a:rPr lang="en-GB" dirty="0"/>
              <a:t>" nu </a:t>
            </a:r>
            <a:r>
              <a:rPr lang="en-GB" dirty="0" err="1"/>
              <a:t>seçin</a:t>
            </a:r>
            <a:r>
              <a:rPr lang="en-GB" dirty="0"/>
              <a:t>.</a:t>
            </a:r>
          </a:p>
        </p:txBody>
      </p:sp>
    </p:spTree>
    <p:extLst>
      <p:ext uri="{BB962C8B-B14F-4D97-AF65-F5344CB8AC3E}">
        <p14:creationId xmlns:p14="http://schemas.microsoft.com/office/powerpoint/2010/main" val="2648284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GB"/>
          </a:p>
        </p:txBody>
      </p:sp>
      <p:sp>
        <p:nvSpPr>
          <p:cNvPr id="3" name="İçerik Yer Tutucusu 2"/>
          <p:cNvSpPr>
            <a:spLocks noGrp="1"/>
          </p:cNvSpPr>
          <p:nvPr>
            <p:ph idx="1"/>
          </p:nvPr>
        </p:nvSpPr>
        <p:spPr/>
        <p:txBody>
          <a:bodyPr/>
          <a:lstStyle/>
          <a:p>
            <a:pPr marL="0" indent="0">
              <a:buNone/>
            </a:pPr>
            <a:r>
              <a:rPr lang="tr-TR" dirty="0"/>
              <a:t>4. </a:t>
            </a:r>
            <a:r>
              <a:rPr lang="en-US" dirty="0" err="1"/>
              <a:t>Takım</a:t>
            </a:r>
            <a:r>
              <a:rPr lang="en-US" dirty="0"/>
              <a:t> </a:t>
            </a:r>
            <a:r>
              <a:rPr lang="en-US" dirty="0" err="1"/>
              <a:t>kaptanlarının</a:t>
            </a:r>
            <a:r>
              <a:rPr lang="en-US" dirty="0"/>
              <a:t> (</a:t>
            </a:r>
            <a:r>
              <a:rPr lang="en-US" dirty="0" err="1"/>
              <a:t>veya</a:t>
            </a:r>
            <a:r>
              <a:rPr lang="en-US" dirty="0"/>
              <a:t> </a:t>
            </a:r>
            <a:r>
              <a:rPr lang="en-US" dirty="0" err="1"/>
              <a:t>takımlarının</a:t>
            </a:r>
            <a:r>
              <a:rPr lang="en-US" dirty="0"/>
              <a:t> </a:t>
            </a:r>
            <a:r>
              <a:rPr lang="en-US" dirty="0" err="1"/>
              <a:t>cihazını</a:t>
            </a:r>
            <a:r>
              <a:rPr lang="en-US" dirty="0"/>
              <a:t> </a:t>
            </a:r>
            <a:r>
              <a:rPr lang="en-US" dirty="0" err="1"/>
              <a:t>tutan</a:t>
            </a:r>
            <a:r>
              <a:rPr lang="en-US" dirty="0"/>
              <a:t>) her </a:t>
            </a:r>
            <a:r>
              <a:rPr lang="en-US" dirty="0" err="1"/>
              <a:t>biri</a:t>
            </a:r>
            <a:r>
              <a:rPr lang="en-US" dirty="0"/>
              <a:t> </a:t>
            </a:r>
            <a:r>
              <a:rPr lang="en-US" dirty="0" err="1"/>
              <a:t>takımlarının</a:t>
            </a:r>
            <a:r>
              <a:rPr lang="en-US" dirty="0"/>
              <a:t> </a:t>
            </a:r>
            <a:r>
              <a:rPr lang="en-US" dirty="0" err="1"/>
              <a:t>adını</a:t>
            </a:r>
            <a:r>
              <a:rPr lang="en-US" dirty="0"/>
              <a:t> </a:t>
            </a:r>
            <a:r>
              <a:rPr lang="en-US" dirty="0" err="1"/>
              <a:t>girer</a:t>
            </a:r>
            <a:r>
              <a:rPr lang="en-US" dirty="0"/>
              <a:t> </a:t>
            </a:r>
            <a:r>
              <a:rPr lang="en-US" dirty="0" err="1"/>
              <a:t>ve</a:t>
            </a:r>
            <a:r>
              <a:rPr lang="en-US" dirty="0"/>
              <a:t> </a:t>
            </a:r>
            <a:r>
              <a:rPr lang="en-US" dirty="0" err="1"/>
              <a:t>ardından</a:t>
            </a:r>
            <a:r>
              <a:rPr lang="en-US" dirty="0"/>
              <a:t> </a:t>
            </a:r>
            <a:r>
              <a:rPr lang="en-US" dirty="0" err="1"/>
              <a:t>oyuncularının</a:t>
            </a:r>
            <a:r>
              <a:rPr lang="en-US" dirty="0"/>
              <a:t> </a:t>
            </a:r>
            <a:r>
              <a:rPr lang="en-US" dirty="0" err="1"/>
              <a:t>takma</a:t>
            </a:r>
            <a:r>
              <a:rPr lang="en-US" dirty="0"/>
              <a:t> </a:t>
            </a:r>
            <a:r>
              <a:rPr lang="en-US" dirty="0" err="1"/>
              <a:t>adlarını</a:t>
            </a:r>
            <a:r>
              <a:rPr lang="en-US" dirty="0"/>
              <a:t> </a:t>
            </a:r>
            <a:r>
              <a:rPr lang="en-US" dirty="0" err="1"/>
              <a:t>ekler</a:t>
            </a:r>
            <a:r>
              <a:rPr lang="en-US" dirty="0"/>
              <a:t>.</a:t>
            </a:r>
          </a:p>
        </p:txBody>
      </p:sp>
    </p:spTree>
    <p:extLst>
      <p:ext uri="{BB962C8B-B14F-4D97-AF65-F5344CB8AC3E}">
        <p14:creationId xmlns:p14="http://schemas.microsoft.com/office/powerpoint/2010/main" val="1829314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dirty="0"/>
              <a:t>JIGSAW YÖNTEMİ İLE KAHOOT WEB2 UYGULAMASI ÖRNEK DERSİ</a:t>
            </a:r>
            <a:br>
              <a:rPr lang="tr-TR" dirty="0"/>
            </a:br>
            <a:r>
              <a:rPr lang="tr-TR" dirty="0">
                <a:solidFill>
                  <a:srgbClr val="7030A0"/>
                </a:solidFill>
              </a:rPr>
              <a:t>ALİYE HÜSEYİN TEKBAŞ İLKOKULU</a:t>
            </a:r>
            <a:br>
              <a:rPr lang="tr-TR" dirty="0">
                <a:solidFill>
                  <a:srgbClr val="7030A0"/>
                </a:solidFill>
              </a:rPr>
            </a:br>
            <a:r>
              <a:rPr lang="tr-TR" dirty="0">
                <a:solidFill>
                  <a:srgbClr val="7030A0"/>
                </a:solidFill>
              </a:rPr>
              <a:t>KARATAY/KONYA</a:t>
            </a:r>
            <a:endParaRPr lang="tr-TR" dirty="0"/>
          </a:p>
        </p:txBody>
      </p:sp>
      <p:sp>
        <p:nvSpPr>
          <p:cNvPr id="7" name="Espace réservé du contenu 6">
            <a:extLst>
              <a:ext uri="{FF2B5EF4-FFF2-40B4-BE49-F238E27FC236}">
                <a16:creationId xmlns:a16="http://schemas.microsoft.com/office/drawing/2014/main" id="{9402FFFC-121D-44D2-B794-6545774BF730}"/>
              </a:ext>
            </a:extLst>
          </p:cNvPr>
          <p:cNvSpPr>
            <a:spLocks noGrp="1"/>
          </p:cNvSpPr>
          <p:nvPr>
            <p:ph idx="1"/>
          </p:nvPr>
        </p:nvSpPr>
        <p:spPr>
          <a:xfrm>
            <a:off x="765048" y="5959348"/>
            <a:ext cx="10515600" cy="533527"/>
          </a:xfrm>
        </p:spPr>
        <p:txBody>
          <a:bodyPr/>
          <a:lstStyle/>
          <a:p>
            <a:pPr marL="0" indent="0">
              <a:buNone/>
            </a:pPr>
            <a:r>
              <a:rPr lang="fr-FR" dirty="0">
                <a:hlinkClick r:id="rId2"/>
              </a:rPr>
              <a:t>https://youtu.be/y5ZQUoBoGYQ</a:t>
            </a:r>
            <a:endParaRPr lang="fr-FR" dirty="0"/>
          </a:p>
          <a:p>
            <a:pPr marL="0" indent="0">
              <a:buNone/>
            </a:pPr>
            <a:endParaRPr lang="fr-FR" dirty="0"/>
          </a:p>
        </p:txBody>
      </p:sp>
      <p:pic>
        <p:nvPicPr>
          <p:cNvPr id="9" name="Image 8">
            <a:hlinkClick r:id="rId2"/>
            <a:extLst>
              <a:ext uri="{FF2B5EF4-FFF2-40B4-BE49-F238E27FC236}">
                <a16:creationId xmlns:a16="http://schemas.microsoft.com/office/drawing/2014/main" id="{430EB5B1-E204-4620-82CA-762B540912E8}"/>
              </a:ext>
            </a:extLst>
          </p:cNvPr>
          <p:cNvPicPr>
            <a:picLocks noChangeAspect="1"/>
          </p:cNvPicPr>
          <p:nvPr/>
        </p:nvPicPr>
        <p:blipFill>
          <a:blip r:embed="rId3"/>
          <a:stretch>
            <a:fillRect/>
          </a:stretch>
        </p:blipFill>
        <p:spPr>
          <a:xfrm>
            <a:off x="2823840" y="2295144"/>
            <a:ext cx="6021150" cy="3392424"/>
          </a:xfrm>
          <a:prstGeom prst="rect">
            <a:avLst/>
          </a:prstGeom>
        </p:spPr>
      </p:pic>
    </p:spTree>
    <p:extLst>
      <p:ext uri="{BB962C8B-B14F-4D97-AF65-F5344CB8AC3E}">
        <p14:creationId xmlns:p14="http://schemas.microsoft.com/office/powerpoint/2010/main" val="28736341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90" y="1"/>
            <a:ext cx="11437690" cy="2150864"/>
          </a:xfrm>
        </p:spPr>
        <p:txBody>
          <a:bodyPr>
            <a:normAutofit/>
          </a:bodyPr>
          <a:lstStyle/>
          <a:p>
            <a:r>
              <a:rPr lang="tr-TR" b="1" dirty="0"/>
              <a:t>                      </a:t>
            </a:r>
            <a:br>
              <a:rPr lang="tr-TR" b="1" dirty="0"/>
            </a:br>
            <a:r>
              <a:rPr lang="tr-TR" b="1" dirty="0"/>
              <a:t>TEŞEKKÜRLER</a:t>
            </a:r>
            <a:r>
              <a:rPr lang="tr-TR" dirty="0"/>
              <a:t>   </a:t>
            </a:r>
          </a:p>
        </p:txBody>
      </p:sp>
      <p:pic>
        <p:nvPicPr>
          <p:cNvPr id="11" name="Resim 10"/>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201244" y="464717"/>
            <a:ext cx="3439059" cy="3372295"/>
          </a:xfrm>
          <a:prstGeom prst="rect">
            <a:avLst/>
          </a:prstGeom>
        </p:spPr>
      </p:pic>
      <p:pic>
        <p:nvPicPr>
          <p:cNvPr id="12" name="Resim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262" y="4242918"/>
            <a:ext cx="1080716" cy="1081717"/>
          </a:xfrm>
          <a:prstGeom prst="rect">
            <a:avLst/>
          </a:prstGeom>
        </p:spPr>
      </p:pic>
      <p:pic>
        <p:nvPicPr>
          <p:cNvPr id="13" name="Resim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23941" y="4031918"/>
            <a:ext cx="2831783" cy="1279641"/>
          </a:xfrm>
          <a:prstGeom prst="rect">
            <a:avLst/>
          </a:prstGeom>
        </p:spPr>
      </p:pic>
      <p:pic>
        <p:nvPicPr>
          <p:cNvPr id="14" name="Resim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96118" y="4095952"/>
            <a:ext cx="1228683" cy="1228683"/>
          </a:xfrm>
          <a:prstGeom prst="rect">
            <a:avLst/>
          </a:prstGeom>
        </p:spPr>
      </p:pic>
      <p:pic>
        <p:nvPicPr>
          <p:cNvPr id="15" name="Resim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51258" y="3883088"/>
            <a:ext cx="1466252" cy="1466252"/>
          </a:xfrm>
          <a:prstGeom prst="rect">
            <a:avLst/>
          </a:prstGeom>
        </p:spPr>
      </p:pic>
      <p:pic>
        <p:nvPicPr>
          <p:cNvPr id="16" name="Resim 15"/>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859235" y="1"/>
            <a:ext cx="3818043" cy="1837120"/>
          </a:xfrm>
          <a:prstGeom prst="rect">
            <a:avLst/>
          </a:prstGeom>
        </p:spPr>
      </p:pic>
      <p:pic>
        <p:nvPicPr>
          <p:cNvPr id="17" name="Resim 1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287259" y="1792026"/>
            <a:ext cx="4977514" cy="4901783"/>
          </a:xfrm>
          <a:prstGeom prst="rect">
            <a:avLst/>
          </a:prstGeom>
        </p:spPr>
      </p:pic>
    </p:spTree>
    <p:extLst>
      <p:ext uri="{BB962C8B-B14F-4D97-AF65-F5344CB8AC3E}">
        <p14:creationId xmlns:p14="http://schemas.microsoft.com/office/powerpoint/2010/main" val="1280284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86184" y="0"/>
            <a:ext cx="7405816" cy="2200977"/>
          </a:xfrm>
        </p:spPr>
        <p:txBody>
          <a:bodyPr>
            <a:normAutofit/>
          </a:bodyPr>
          <a:lstStyle/>
          <a:p>
            <a:pPr algn="ctr"/>
            <a:br>
              <a:rPr lang="tr-TR" sz="1400" dirty="0"/>
            </a:br>
            <a:r>
              <a:rPr lang="tr-TR" sz="1400" dirty="0"/>
              <a:t>      </a:t>
            </a:r>
            <a:r>
              <a:rPr lang="tr-TR" sz="3600" b="1" dirty="0"/>
              <a:t>Öğretmenler neden </a:t>
            </a:r>
            <a:r>
              <a:rPr lang="tr-TR" sz="3600" b="1" dirty="0" err="1"/>
              <a:t>işbirlikli</a:t>
            </a:r>
            <a:r>
              <a:rPr lang="tr-TR" sz="3600" b="1" dirty="0"/>
              <a:t> öğrenme stratejisine ihtiyaç duyar?</a:t>
            </a:r>
          </a:p>
        </p:txBody>
      </p:sp>
      <p:sp>
        <p:nvSpPr>
          <p:cNvPr id="3" name="İçerik Yer Tutucusu 2"/>
          <p:cNvSpPr>
            <a:spLocks noGrp="1"/>
          </p:cNvSpPr>
          <p:nvPr>
            <p:ph idx="1"/>
          </p:nvPr>
        </p:nvSpPr>
        <p:spPr>
          <a:xfrm>
            <a:off x="0" y="2200979"/>
            <a:ext cx="12192000" cy="5114221"/>
          </a:xfrm>
        </p:spPr>
        <p:txBody>
          <a:bodyPr>
            <a:normAutofit/>
          </a:bodyPr>
          <a:lstStyle/>
          <a:p>
            <a:pPr marL="0" indent="0">
              <a:buNone/>
            </a:pPr>
            <a:r>
              <a:rPr lang="tr-TR" sz="2400" dirty="0"/>
              <a:t>“Eğitim sistemlerinin ve okul türlerinin genelinde; neredeyse her sınıfta öğrenciler bireysel olarak değerlendirilirler ve sınıf içerisin dolaylı olarak birbirleriyle de yarışırlar.</a:t>
            </a:r>
          </a:p>
          <a:p>
            <a:pPr marL="0" indent="0">
              <a:buNone/>
            </a:pPr>
            <a:r>
              <a:rPr lang="tr-TR" sz="2400" dirty="0"/>
              <a:t>Bir eğitim sınıfında öğretmen sınıfın önünde durup bir soru sorduğu ve çocukların cevabı bildiklerinin sinyalini vermesini beklemesi rutin bir yaklaşımdır. Çoğu </a:t>
            </a:r>
            <a:r>
              <a:rPr lang="tr-TR" sz="2400" dirty="0" err="1"/>
              <a:t>zamanöğrencilerin</a:t>
            </a:r>
            <a:r>
              <a:rPr lang="tr-TR" sz="2400" dirty="0"/>
              <a:t> birkaçı ellerini kaldırır ya da sandalyelerinden kaldırır ve öğretmenin dikkatini çekmek için kollarını olabildiğince yükseğe uzatır.</a:t>
            </a:r>
          </a:p>
          <a:p>
            <a:pPr marL="0" indent="0">
              <a:buNone/>
            </a:pPr>
            <a:r>
              <a:rPr lang="tr-TR" sz="2400" dirty="0"/>
              <a:t>Diğer birkaç öğrenci, öğretmenin onlara seslenmemesini umarak, gözleri başka yere çevrilerek sessizce oturur. Öğretmen cevap almak için istekli öğrencilerden birini aradığında , öğretmenin dikkatini çekmeye çalışan öğrenciler seçilmezse yüzlerinde hayal kırıklığı ifadeleri oluşur. Eğer seçilen öğrenci doğru cevabı verirse, öğretmen gülümser, onaylayarak başını sallar ve bir sonraki soruya geçer. Bu sırada cevabı bilmeyen öğrenciler rahat bir nefes </a:t>
            </a:r>
            <a:r>
              <a:rPr lang="tr-TR" sz="2400" dirty="0" err="1"/>
              <a:t>alır,bu</a:t>
            </a:r>
            <a:r>
              <a:rPr lang="tr-TR" sz="2400" dirty="0"/>
              <a:t> sefer de üzülmekten ya da uyarılmaktan kurtulurlar. "</a:t>
            </a:r>
          </a:p>
        </p:txBody>
      </p:sp>
      <p:pic>
        <p:nvPicPr>
          <p:cNvPr id="4" name="Resim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5436" y="357431"/>
            <a:ext cx="2311732" cy="1689643"/>
          </a:xfrm>
          <a:prstGeom prst="rect">
            <a:avLst/>
          </a:prstGeom>
        </p:spPr>
      </p:pic>
      <p:pic>
        <p:nvPicPr>
          <p:cNvPr id="5" name="Resim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744" y="66167"/>
            <a:ext cx="1863173" cy="1827002"/>
          </a:xfrm>
          <a:prstGeom prst="rect">
            <a:avLst/>
          </a:prstGeom>
        </p:spPr>
      </p:pic>
    </p:spTree>
    <p:extLst>
      <p:ext uri="{BB962C8B-B14F-4D97-AF65-F5344CB8AC3E}">
        <p14:creationId xmlns:p14="http://schemas.microsoft.com/office/powerpoint/2010/main" val="4074718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88761" y="133003"/>
            <a:ext cx="6606845" cy="1066209"/>
          </a:xfrm>
        </p:spPr>
        <p:txBody>
          <a:bodyPr>
            <a:normAutofit fontScale="90000"/>
          </a:bodyPr>
          <a:lstStyle/>
          <a:p>
            <a:pPr algn="ctr"/>
            <a:r>
              <a:rPr lang="en-US" dirty="0"/>
              <a:t>Cooperative Learning</a:t>
            </a:r>
            <a:r>
              <a:rPr lang="tr-TR" dirty="0"/>
              <a:t> </a:t>
            </a:r>
            <a:r>
              <a:rPr lang="en-US" dirty="0" err="1"/>
              <a:t>İşbirlikli</a:t>
            </a:r>
            <a:r>
              <a:rPr lang="en-US" dirty="0"/>
              <a:t> </a:t>
            </a:r>
            <a:r>
              <a:rPr lang="en-US" dirty="0" err="1"/>
              <a:t>Öğrenme</a:t>
            </a:r>
            <a:endParaRPr lang="tr-TR" dirty="0"/>
          </a:p>
        </p:txBody>
      </p:sp>
      <p:sp>
        <p:nvSpPr>
          <p:cNvPr id="3" name="İçerik Yer Tutucusu 2"/>
          <p:cNvSpPr>
            <a:spLocks noGrp="1"/>
          </p:cNvSpPr>
          <p:nvPr>
            <p:ph idx="1"/>
          </p:nvPr>
        </p:nvSpPr>
        <p:spPr>
          <a:xfrm>
            <a:off x="0" y="831274"/>
            <a:ext cx="12292314" cy="6026726"/>
          </a:xfrm>
        </p:spPr>
        <p:txBody>
          <a:bodyPr>
            <a:normAutofit/>
          </a:bodyPr>
          <a:lstStyle/>
          <a:p>
            <a:pPr marL="0" indent="0">
              <a:buNone/>
            </a:pPr>
            <a:endParaRPr lang="tr-TR" sz="1600" dirty="0"/>
          </a:p>
          <a:p>
            <a:pPr marL="0" indent="0">
              <a:buNone/>
            </a:pPr>
            <a:r>
              <a:rPr lang="tr-TR" b="1" dirty="0" err="1"/>
              <a:t>İşbirlikli</a:t>
            </a:r>
            <a:r>
              <a:rPr lang="tr-TR" b="1" dirty="0"/>
              <a:t> öğrenme stratejileri dört ana unsur içerir:</a:t>
            </a:r>
          </a:p>
          <a:p>
            <a:pPr marL="0" indent="0">
              <a:buNone/>
            </a:pPr>
            <a:r>
              <a:rPr lang="tr-TR" sz="2400" dirty="0"/>
              <a:t>1-Öğrenciler sınıf arkadaşlarına açıkça bağımlıdır,</a:t>
            </a:r>
          </a:p>
          <a:p>
            <a:pPr marL="0" indent="0">
              <a:buNone/>
            </a:pPr>
            <a:r>
              <a:rPr lang="tr-TR" sz="2400" dirty="0"/>
              <a:t>2-Akranlarla yüz yüze çalışmak için önemli ve yeterli miktarda süre vardır,</a:t>
            </a:r>
          </a:p>
          <a:p>
            <a:pPr marL="0" indent="0">
              <a:buNone/>
            </a:pPr>
            <a:r>
              <a:rPr lang="tr-TR" sz="2400" dirty="0"/>
              <a:t>3-Her öğrenci kendi grubunun öğrenmesinden sorumludur ve her öğrenci öğreneceği gruba bağlıdır ve</a:t>
            </a:r>
          </a:p>
          <a:p>
            <a:pPr marL="0" indent="0">
              <a:buNone/>
            </a:pPr>
            <a:r>
              <a:rPr lang="tr-TR" sz="2400" dirty="0"/>
              <a:t>4-Grup içinde grup işleyişinin ve etkililiğinin değerlendirilmesi vardır (T. Ve Johnson, 1994).</a:t>
            </a:r>
          </a:p>
          <a:p>
            <a:pPr marL="0" indent="0">
              <a:buNone/>
            </a:pPr>
            <a:endParaRPr lang="tr-TR" sz="2400" dirty="0"/>
          </a:p>
          <a:p>
            <a:r>
              <a:rPr lang="tr-TR" sz="2400" dirty="0"/>
              <a:t>Öğrenci-akran ilişkilerini geliştirmek için kullanılabilecek birkaç farklı </a:t>
            </a:r>
            <a:r>
              <a:rPr lang="tr-TR" sz="2400" dirty="0" err="1"/>
              <a:t>işbirlikli</a:t>
            </a:r>
            <a:r>
              <a:rPr lang="tr-TR" sz="2400" dirty="0"/>
              <a:t> öğrenme yöntemi vardır; ancak bazıları diğerlerinden daha olumlu etkiler yaratır. </a:t>
            </a:r>
            <a:r>
              <a:rPr lang="tr-TR" sz="2400" dirty="0" err="1"/>
              <a:t>Jigsaw</a:t>
            </a:r>
            <a:r>
              <a:rPr lang="tr-TR" sz="2400" dirty="0"/>
              <a:t>(YAPBOZ)'un amacı, tüm öğrencilerde takım çalışması ve işbirliğine dayalı öğrenme becerilerini geliştirmektir. Buna ek olarak, eğer öğrenciler tüm materyali kendi başlarına öğrenmeyi deniyorlarsa, bilgi derinliğini geliştirmeye de yardımcı olur.</a:t>
            </a:r>
          </a:p>
        </p:txBody>
      </p:sp>
      <p:pic>
        <p:nvPicPr>
          <p:cNvPr id="4" name="Resim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624278" y="-149900"/>
            <a:ext cx="3567722" cy="2323474"/>
          </a:xfrm>
          <a:prstGeom prst="rect">
            <a:avLst/>
          </a:prstGeom>
        </p:spPr>
      </p:pic>
      <p:pic>
        <p:nvPicPr>
          <p:cNvPr id="5" name="Resim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084" y="-149900"/>
            <a:ext cx="1482179" cy="1453404"/>
          </a:xfrm>
          <a:prstGeom prst="rect">
            <a:avLst/>
          </a:prstGeom>
        </p:spPr>
      </p:pic>
    </p:spTree>
    <p:extLst>
      <p:ext uri="{BB962C8B-B14F-4D97-AF65-F5344CB8AC3E}">
        <p14:creationId xmlns:p14="http://schemas.microsoft.com/office/powerpoint/2010/main" val="1524325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254833"/>
            <a:ext cx="11353800" cy="6817299"/>
          </a:xfrm>
        </p:spPr>
        <p:txBody>
          <a:bodyPr>
            <a:normAutofit/>
          </a:bodyPr>
          <a:lstStyle/>
          <a:p>
            <a:pPr marL="0" indent="0">
              <a:buNone/>
            </a:pPr>
            <a:endParaRPr lang="tr-TR" sz="3600" dirty="0"/>
          </a:p>
          <a:p>
            <a:pPr marL="0" indent="0" algn="ctr">
              <a:buNone/>
            </a:pPr>
            <a:r>
              <a:rPr lang="tr-TR" sz="3600" dirty="0">
                <a:effectLst>
                  <a:outerShdw blurRad="38100" dist="38100" dir="2700000" algn="tl">
                    <a:srgbClr val="000000">
                      <a:alpha val="43137"/>
                    </a:srgbClr>
                  </a:outerShdw>
                </a:effectLst>
              </a:rPr>
              <a:t>Yapboz(</a:t>
            </a:r>
            <a:r>
              <a:rPr lang="en-US" sz="3600" b="1" dirty="0">
                <a:effectLst>
                  <a:outerShdw blurRad="38100" dist="38100" dir="2700000" algn="tl">
                    <a:srgbClr val="000000">
                      <a:alpha val="43137"/>
                    </a:srgbClr>
                  </a:outerShdw>
                </a:effectLst>
              </a:rPr>
              <a:t>Jigsaw</a:t>
            </a:r>
            <a:r>
              <a:rPr lang="tr-TR" sz="3600" b="1" dirty="0">
                <a:effectLst>
                  <a:outerShdw blurRad="38100" dist="38100" dir="2700000" algn="tl">
                    <a:srgbClr val="000000">
                      <a:alpha val="43137"/>
                    </a:srgbClr>
                  </a:outerShdw>
                </a:effectLst>
              </a:rPr>
              <a:t>)</a:t>
            </a:r>
            <a:r>
              <a:rPr lang="tr-TR" sz="3600" dirty="0">
                <a:effectLst>
                  <a:outerShdw blurRad="38100" dist="38100" dir="2700000" algn="tl">
                    <a:srgbClr val="000000">
                      <a:alpha val="43137"/>
                    </a:srgbClr>
                  </a:outerShdw>
                </a:effectLst>
              </a:rPr>
              <a:t> tekniği, rekabeti veya aşırı eğitimi içermeyen işbirliğine dayalı bir öğrenme yaklaşımıdır.</a:t>
            </a:r>
          </a:p>
          <a:p>
            <a:pPr marL="0" indent="0">
              <a:buNone/>
            </a:pPr>
            <a:endParaRPr lang="tr-TR" sz="3600" dirty="0"/>
          </a:p>
          <a:p>
            <a:pPr marL="0" indent="0">
              <a:buNone/>
            </a:pPr>
            <a:r>
              <a:rPr lang="tr-TR" sz="3600" dirty="0"/>
              <a:t> </a:t>
            </a:r>
            <a:r>
              <a:rPr lang="tr-TR" dirty="0" err="1"/>
              <a:t>Aronson</a:t>
            </a:r>
            <a:r>
              <a:rPr lang="tr-TR" dirty="0"/>
              <a:t> ve arkadaşları (1978) yapboz yöntemini, çeşitli öğrenci gruplarının gruplara (yani ev grubu) konulduğu ve herkesin ortak bir hedef için çalıştığı ve tüm grup üyelerinin bu hedefi başarmanın bazı yönleri için birbirine bağlı olduğu bir yöntem olarak tanımlar. </a:t>
            </a:r>
          </a:p>
        </p:txBody>
      </p:sp>
      <p:pic>
        <p:nvPicPr>
          <p:cNvPr id="4" name="Resim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60564" y="4630806"/>
            <a:ext cx="4796852" cy="2114091"/>
          </a:xfrm>
          <a:prstGeom prst="rect">
            <a:avLst/>
          </a:prstGeom>
        </p:spPr>
      </p:pic>
      <p:pic>
        <p:nvPicPr>
          <p:cNvPr id="6" name="Resim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030998"/>
            <a:ext cx="1863173" cy="1827002"/>
          </a:xfrm>
          <a:prstGeom prst="rect">
            <a:avLst/>
          </a:prstGeom>
        </p:spPr>
      </p:pic>
    </p:spTree>
    <p:extLst>
      <p:ext uri="{BB962C8B-B14F-4D97-AF65-F5344CB8AC3E}">
        <p14:creationId xmlns:p14="http://schemas.microsoft.com/office/powerpoint/2010/main" val="759204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4242216"/>
            <a:ext cx="12192000" cy="3606384"/>
          </a:xfrm>
        </p:spPr>
        <p:txBody>
          <a:bodyPr>
            <a:normAutofit/>
          </a:bodyPr>
          <a:lstStyle/>
          <a:p>
            <a:endParaRPr lang="tr-TR" dirty="0"/>
          </a:p>
          <a:p>
            <a:pPr marL="0" indent="0">
              <a:buNone/>
            </a:pPr>
            <a:r>
              <a:rPr lang="tr-TR" dirty="0"/>
              <a:t>    Her ana grubun bir üyesi, belirli bir konuyu öğrenecekleri bir uzman grubuna atanır. Öğrenciler uzman gruplarında öğrenmeyi bitirdikten sonra, ev gruplarına dönerler ve grup üyelerine uzmanlık konularını öğretirler. Yapboz(</a:t>
            </a:r>
            <a:r>
              <a:rPr lang="tr-TR" dirty="0" err="1"/>
              <a:t>Jigsaw</a:t>
            </a:r>
            <a:r>
              <a:rPr lang="tr-TR" dirty="0"/>
              <a:t>) </a:t>
            </a:r>
            <a:r>
              <a:rPr lang="tr-TR" dirty="0" err="1"/>
              <a:t>işbirlikli</a:t>
            </a:r>
            <a:r>
              <a:rPr lang="tr-TR" dirty="0"/>
              <a:t> öğrenme yönteminin uygulanmasının sınıfta sosyal, duygusal ve akademik yönleri geliştirdiği de görülmüştür.</a:t>
            </a:r>
          </a:p>
        </p:txBody>
      </p:sp>
      <p:pic>
        <p:nvPicPr>
          <p:cNvPr id="1028" name="Picture 4" descr="Jigsaw tekniği ( ayrılıp birleşm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9862" y="0"/>
            <a:ext cx="11482466" cy="4572000"/>
          </a:xfrm>
          <a:prstGeom prst="rect">
            <a:avLst/>
          </a:prstGeom>
          <a:noFill/>
          <a:extLst>
            <a:ext uri="{909E8E84-426E-40DD-AFC4-6F175D3DCCD1}">
              <a14:hiddenFill xmlns:a14="http://schemas.microsoft.com/office/drawing/2010/main">
                <a:solidFill>
                  <a:srgbClr val="FFFFFF"/>
                </a:solidFill>
              </a14:hiddenFill>
            </a:ext>
          </a:extLst>
        </p:spPr>
      </p:pic>
      <p:pic>
        <p:nvPicPr>
          <p:cNvPr id="7" name="Resim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3870" y="-314793"/>
            <a:ext cx="1413064" cy="1289054"/>
          </a:xfrm>
          <a:prstGeom prst="rect">
            <a:avLst/>
          </a:prstGeom>
        </p:spPr>
      </p:pic>
    </p:spTree>
    <p:extLst>
      <p:ext uri="{BB962C8B-B14F-4D97-AF65-F5344CB8AC3E}">
        <p14:creationId xmlns:p14="http://schemas.microsoft.com/office/powerpoint/2010/main" val="2065225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638268" y="182881"/>
            <a:ext cx="9318379" cy="1915742"/>
          </a:xfrm>
        </p:spPr>
        <p:txBody>
          <a:bodyPr>
            <a:normAutofit fontScale="90000"/>
          </a:bodyPr>
          <a:lstStyle/>
          <a:p>
            <a:pPr algn="ctr"/>
            <a:br>
              <a:rPr lang="tr-TR" sz="3100" dirty="0"/>
            </a:br>
            <a:r>
              <a:rPr lang="tr-TR" sz="3100" b="1" dirty="0">
                <a:solidFill>
                  <a:srgbClr val="7030A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Bir yapbozda olduğu gibi, her bir parça - her öğrencinin sorumlu olduğu parçası - nihai ürünün tamamlanması ve tam olarak anlaşılması için gereklidir.</a:t>
            </a:r>
            <a:br>
              <a:rPr lang="tr-TR" dirty="0">
                <a:effectLst>
                  <a:outerShdw blurRad="38100" dist="38100" dir="2700000" algn="tl">
                    <a:srgbClr val="000000">
                      <a:alpha val="43137"/>
                    </a:srgbClr>
                  </a:outerShdw>
                </a:effectLst>
              </a:rPr>
            </a:br>
            <a:endParaRPr lang="tr-TR"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0" y="2815771"/>
            <a:ext cx="12192000" cy="5173197"/>
          </a:xfrm>
        </p:spPr>
        <p:txBody>
          <a:bodyPr>
            <a:normAutofit/>
          </a:bodyPr>
          <a:lstStyle/>
          <a:p>
            <a:endParaRPr lang="tr-TR" sz="2000" dirty="0"/>
          </a:p>
          <a:p>
            <a:pPr>
              <a:buFont typeface="Wingdings" panose="05000000000000000000" pitchFamily="2" charset="2"/>
              <a:buChar char="ü"/>
            </a:pPr>
            <a:r>
              <a:rPr lang="tr-TR" sz="2000" dirty="0"/>
              <a:t>Her öğrencinin kendisine verilen rolü bütüne ulaşmada gerekli olduğundan dolayı o zaman her öğrenci önemlidir.</a:t>
            </a:r>
          </a:p>
          <a:p>
            <a:pPr marL="0" indent="0">
              <a:buNone/>
            </a:pPr>
            <a:r>
              <a:rPr lang="tr-TR" sz="2000" dirty="0"/>
              <a:t>Bu temel unsur , bu stratejiyi bu kadar etkili kılan şeydir. Yapboz (</a:t>
            </a:r>
            <a:r>
              <a:rPr lang="en-US" sz="2000" dirty="0"/>
              <a:t>jigsaw </a:t>
            </a:r>
            <a:r>
              <a:rPr lang="tr-TR" sz="2000" dirty="0"/>
              <a:t>) stratejisi, bütün materyali öğrenmenin oldukça etkili bir yoludur.</a:t>
            </a:r>
          </a:p>
          <a:p>
            <a:pPr>
              <a:buFont typeface="Wingdings" panose="05000000000000000000" pitchFamily="2" charset="2"/>
              <a:buChar char="ü"/>
            </a:pPr>
            <a:r>
              <a:rPr lang="tr-TR" sz="2000" dirty="0"/>
              <a:t>Daha da önemlisi, yapboz süreci grubun her üyesine akademik aktivitede oynaması/katkıda bulunması için önemli bir rol vererek dinlemeyi, katılımı ve empatiyi teşvik eder.</a:t>
            </a:r>
          </a:p>
          <a:p>
            <a:pPr>
              <a:buFont typeface="Wingdings" panose="05000000000000000000" pitchFamily="2" charset="2"/>
              <a:buChar char="ü"/>
            </a:pPr>
            <a:r>
              <a:rPr lang="tr-TR" sz="2000" dirty="0"/>
              <a:t>Grup üyelerinin her biri, ortak bir hedefe ulaşmak için ekip olarak birlikte çalışmalıdır ve her kişi diğerlerine bağlıdır. Herkes takım olarak birlikte iyi çalışmadıkça hiçbir öğrenci tam anlamıyla başarılı olamaz. Bu "tasarım yoluyla işbirliği", sınıftaki tüm öğrenciler arasındaki etkileşimi kolaylaştırarak, onların ortak görevlerine katkıda bulunanlar olarak birbirlerine değer vermelerini sağlar.</a:t>
            </a:r>
          </a:p>
        </p:txBody>
      </p:sp>
      <p:pic>
        <p:nvPicPr>
          <p:cNvPr id="5" name="Resim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7548" y="182881"/>
            <a:ext cx="1863173" cy="1827002"/>
          </a:xfrm>
          <a:prstGeom prst="rect">
            <a:avLst/>
          </a:prstGeom>
        </p:spPr>
      </p:pic>
    </p:spTree>
    <p:extLst>
      <p:ext uri="{BB962C8B-B14F-4D97-AF65-F5344CB8AC3E}">
        <p14:creationId xmlns:p14="http://schemas.microsoft.com/office/powerpoint/2010/main" val="1404167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9657" y="365125"/>
            <a:ext cx="11353800" cy="1844110"/>
          </a:xfrm>
        </p:spPr>
        <p:txBody>
          <a:bodyPr>
            <a:normAutofit fontScale="90000"/>
          </a:bodyPr>
          <a:lstStyle/>
          <a:p>
            <a:pPr algn="ctr"/>
            <a:r>
              <a:rPr lang="tr-TR" dirty="0"/>
              <a:t> </a:t>
            </a:r>
            <a:r>
              <a:rPr lang="tr-TR" b="1" dirty="0">
                <a:effectLst>
                  <a:outerShdw blurRad="38100" dist="38100" dir="2700000" algn="tl">
                    <a:srgbClr val="000000">
                      <a:alpha val="43137"/>
                    </a:srgbClr>
                  </a:outerShdw>
                </a:effectLst>
              </a:rPr>
              <a:t>HAYDİ  BİR JIGSAW DERSİ İZLEYELİM</a:t>
            </a:r>
            <a:br>
              <a:rPr lang="tr-TR" b="1" dirty="0">
                <a:effectLst>
                  <a:outerShdw blurRad="38100" dist="38100" dir="2700000" algn="tl">
                    <a:srgbClr val="000000">
                      <a:alpha val="43137"/>
                    </a:srgbClr>
                  </a:outerShdw>
                </a:effectLst>
              </a:rPr>
            </a:br>
            <a:r>
              <a:rPr lang="tr-TR" dirty="0"/>
              <a:t>ALİYE HÜSEYİN TEKBAŞ İLKOKULU</a:t>
            </a:r>
            <a:br>
              <a:rPr lang="tr-TR" dirty="0"/>
            </a:br>
            <a:r>
              <a:rPr lang="tr-TR" dirty="0"/>
              <a:t>KARATAY/KONYA</a:t>
            </a:r>
          </a:p>
        </p:txBody>
      </p:sp>
      <p:sp>
        <p:nvSpPr>
          <p:cNvPr id="4" name="Espace réservé du contenu 3">
            <a:extLst>
              <a:ext uri="{FF2B5EF4-FFF2-40B4-BE49-F238E27FC236}">
                <a16:creationId xmlns:a16="http://schemas.microsoft.com/office/drawing/2014/main" id="{CAF22E35-A7C6-4DEB-AAC5-496E6AEBF9A5}"/>
              </a:ext>
            </a:extLst>
          </p:cNvPr>
          <p:cNvSpPr>
            <a:spLocks noGrp="1"/>
          </p:cNvSpPr>
          <p:nvPr>
            <p:ph idx="1"/>
          </p:nvPr>
        </p:nvSpPr>
        <p:spPr>
          <a:xfrm>
            <a:off x="719328" y="5968492"/>
            <a:ext cx="10515600" cy="524383"/>
          </a:xfrm>
        </p:spPr>
        <p:txBody>
          <a:bodyPr/>
          <a:lstStyle/>
          <a:p>
            <a:pPr marL="0" indent="0">
              <a:buNone/>
            </a:pPr>
            <a:r>
              <a:rPr lang="fr-FR" dirty="0">
                <a:hlinkClick r:id="rId2"/>
              </a:rPr>
              <a:t>https://youtu.be/b9iFvNcuk40</a:t>
            </a:r>
            <a:endParaRPr lang="fr-FR" dirty="0"/>
          </a:p>
          <a:p>
            <a:pPr marL="0" indent="0">
              <a:buNone/>
            </a:pPr>
            <a:endParaRPr lang="fr-FR" dirty="0"/>
          </a:p>
        </p:txBody>
      </p:sp>
      <p:pic>
        <p:nvPicPr>
          <p:cNvPr id="7" name="Image 6">
            <a:hlinkClick r:id="rId2"/>
            <a:extLst>
              <a:ext uri="{FF2B5EF4-FFF2-40B4-BE49-F238E27FC236}">
                <a16:creationId xmlns:a16="http://schemas.microsoft.com/office/drawing/2014/main" id="{18560B5D-05FB-4627-9439-F5FDC703E359}"/>
              </a:ext>
            </a:extLst>
          </p:cNvPr>
          <p:cNvPicPr>
            <a:picLocks noChangeAspect="1"/>
          </p:cNvPicPr>
          <p:nvPr/>
        </p:nvPicPr>
        <p:blipFill>
          <a:blip r:embed="rId3"/>
          <a:stretch>
            <a:fillRect/>
          </a:stretch>
        </p:blipFill>
        <p:spPr>
          <a:xfrm>
            <a:off x="2827265" y="2209235"/>
            <a:ext cx="6018583" cy="3363790"/>
          </a:xfrm>
          <a:prstGeom prst="rect">
            <a:avLst/>
          </a:prstGeom>
        </p:spPr>
      </p:pic>
    </p:spTree>
    <p:extLst>
      <p:ext uri="{BB962C8B-B14F-4D97-AF65-F5344CB8AC3E}">
        <p14:creationId xmlns:p14="http://schemas.microsoft.com/office/powerpoint/2010/main" val="1685595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81000" y="823522"/>
            <a:ext cx="10846633" cy="45908"/>
          </a:xfrm>
        </p:spPr>
        <p:txBody>
          <a:bodyPr>
            <a:normAutofit fontScale="90000"/>
          </a:bodyPr>
          <a:lstStyle/>
          <a:p>
            <a:r>
              <a:rPr lang="tr-TR" b="1" dirty="0">
                <a:solidFill>
                  <a:srgbClr val="7030A0"/>
                </a:solidFill>
                <a:latin typeface="Aharoni" panose="02010803020104030203" pitchFamily="2" charset="-79"/>
                <a:cs typeface="Aharoni" panose="02010803020104030203" pitchFamily="2" charset="-79"/>
              </a:rPr>
              <a:t>         </a:t>
            </a:r>
            <a:r>
              <a:rPr lang="en-GB" b="1" dirty="0" err="1">
                <a:solidFill>
                  <a:srgbClr val="7030A0"/>
                </a:solidFill>
                <a:latin typeface="Aharoni" panose="02010803020104030203" pitchFamily="2" charset="-79"/>
                <a:cs typeface="Aharoni" panose="02010803020104030203" pitchFamily="2" charset="-79"/>
              </a:rPr>
              <a:t>Yapboz</a:t>
            </a:r>
            <a:r>
              <a:rPr lang="tr-TR" b="1" dirty="0">
                <a:solidFill>
                  <a:srgbClr val="7030A0"/>
                </a:solidFill>
                <a:latin typeface="Aharoni" panose="02010803020104030203" pitchFamily="2" charset="-79"/>
                <a:cs typeface="Aharoni" panose="02010803020104030203" pitchFamily="2" charset="-79"/>
              </a:rPr>
              <a:t>(</a:t>
            </a:r>
            <a:r>
              <a:rPr lang="en-GB" b="1" dirty="0">
                <a:solidFill>
                  <a:srgbClr val="7030A0"/>
                </a:solidFill>
                <a:latin typeface="Aharoni" panose="02010803020104030203" pitchFamily="2" charset="-79"/>
                <a:cs typeface="Aharoni" panose="02010803020104030203" pitchFamily="2" charset="-79"/>
              </a:rPr>
              <a:t>Jigsaw</a:t>
            </a:r>
            <a:r>
              <a:rPr lang="tr-TR" b="1" dirty="0">
                <a:solidFill>
                  <a:srgbClr val="7030A0"/>
                </a:solidFill>
                <a:latin typeface="Aharoni" panose="02010803020104030203" pitchFamily="2" charset="-79"/>
                <a:cs typeface="Aharoni" panose="02010803020104030203" pitchFamily="2" charset="-79"/>
              </a:rPr>
              <a:t>)</a:t>
            </a:r>
            <a:r>
              <a:rPr lang="en-GB" b="1" dirty="0">
                <a:solidFill>
                  <a:srgbClr val="7030A0"/>
                </a:solidFill>
                <a:latin typeface="Aharoni" panose="02010803020104030203" pitchFamily="2" charset="-79"/>
                <a:cs typeface="Aharoni" panose="02010803020104030203" pitchFamily="2" charset="-79"/>
              </a:rPr>
              <a:t> </a:t>
            </a:r>
            <a:r>
              <a:rPr lang="en-GB" b="1" dirty="0" err="1">
                <a:solidFill>
                  <a:srgbClr val="7030A0"/>
                </a:solidFill>
                <a:latin typeface="Aharoni" panose="02010803020104030203" pitchFamily="2" charset="-79"/>
                <a:cs typeface="Aharoni" panose="02010803020104030203" pitchFamily="2" charset="-79"/>
              </a:rPr>
              <a:t>Stratejisinin</a:t>
            </a:r>
            <a:r>
              <a:rPr lang="en-GB" b="1" dirty="0">
                <a:solidFill>
                  <a:srgbClr val="7030A0"/>
                </a:solidFill>
                <a:latin typeface="Aharoni" panose="02010803020104030203" pitchFamily="2" charset="-79"/>
                <a:cs typeface="Aharoni" panose="02010803020104030203" pitchFamily="2" charset="-79"/>
              </a:rPr>
              <a:t> </a:t>
            </a:r>
            <a:r>
              <a:rPr lang="en-GB" b="1" dirty="0" err="1">
                <a:solidFill>
                  <a:srgbClr val="7030A0"/>
                </a:solidFill>
                <a:latin typeface="Aharoni" panose="02010803020104030203" pitchFamily="2" charset="-79"/>
                <a:cs typeface="Aharoni" panose="02010803020104030203" pitchFamily="2" charset="-79"/>
              </a:rPr>
              <a:t>Beş</a:t>
            </a:r>
            <a:r>
              <a:rPr lang="en-GB" b="1" dirty="0">
                <a:solidFill>
                  <a:srgbClr val="7030A0"/>
                </a:solidFill>
                <a:latin typeface="Aharoni" panose="02010803020104030203" pitchFamily="2" charset="-79"/>
                <a:cs typeface="Aharoni" panose="02010803020104030203" pitchFamily="2" charset="-79"/>
              </a:rPr>
              <a:t> </a:t>
            </a:r>
            <a:r>
              <a:rPr lang="en-GB" b="1" dirty="0" err="1">
                <a:solidFill>
                  <a:srgbClr val="7030A0"/>
                </a:solidFill>
                <a:latin typeface="Aharoni" panose="02010803020104030203" pitchFamily="2" charset="-79"/>
                <a:cs typeface="Aharoni" panose="02010803020104030203" pitchFamily="2" charset="-79"/>
              </a:rPr>
              <a:t>İlkesi</a:t>
            </a:r>
            <a:r>
              <a:rPr lang="en-GB" b="1" dirty="0">
                <a:solidFill>
                  <a:srgbClr val="7030A0"/>
                </a:solidFill>
                <a:latin typeface="Aharoni" panose="02010803020104030203" pitchFamily="2" charset="-79"/>
                <a:cs typeface="Aharoni" panose="02010803020104030203" pitchFamily="2" charset="-79"/>
              </a:rPr>
              <a:t>:</a:t>
            </a:r>
            <a:br>
              <a:rPr lang="tr-TR" dirty="0">
                <a:solidFill>
                  <a:srgbClr val="7030A0"/>
                </a:solidFill>
                <a:latin typeface="Aharoni" panose="02010803020104030203" pitchFamily="2" charset="-79"/>
                <a:cs typeface="Aharoni" panose="02010803020104030203" pitchFamily="2" charset="-79"/>
              </a:rPr>
            </a:br>
            <a:endParaRPr lang="tr-TR" dirty="0">
              <a:solidFill>
                <a:srgbClr val="7030A0"/>
              </a:solidFill>
              <a:latin typeface="Aharoni" panose="02010803020104030203" pitchFamily="2" charset="-79"/>
              <a:cs typeface="Aharoni" panose="02010803020104030203" pitchFamily="2" charset="-79"/>
            </a:endParaRPr>
          </a:p>
        </p:txBody>
      </p:sp>
      <p:sp>
        <p:nvSpPr>
          <p:cNvPr id="3" name="İçerik Yer Tutucusu 2"/>
          <p:cNvSpPr>
            <a:spLocks noGrp="1"/>
          </p:cNvSpPr>
          <p:nvPr>
            <p:ph idx="1"/>
          </p:nvPr>
        </p:nvSpPr>
        <p:spPr>
          <a:xfrm>
            <a:off x="247650" y="1595514"/>
            <a:ext cx="11944350" cy="5262486"/>
          </a:xfrm>
        </p:spPr>
        <p:txBody>
          <a:bodyPr>
            <a:normAutofit fontScale="77500" lnSpcReduction="20000"/>
          </a:bodyPr>
          <a:lstStyle/>
          <a:p>
            <a:r>
              <a:rPr lang="tr-TR" b="1" dirty="0"/>
              <a:t>1- Olumlu karşılıklı bağımlılık: </a:t>
            </a:r>
            <a:r>
              <a:rPr lang="tr-TR" dirty="0"/>
              <a:t>Her grup üyesinin çabaları, grubun başarısı için gereklidir ve vazgeçilmezdir. Her grup üyesinin ortak çabaya katkılarda bulunması gerekir.</a:t>
            </a:r>
          </a:p>
          <a:p>
            <a:r>
              <a:rPr lang="tr-TR" b="1" dirty="0"/>
              <a:t>2- Yüz yüze teşvikli etkileşim: </a:t>
            </a:r>
            <a:r>
              <a:rPr lang="tr-TR" dirty="0"/>
              <a:t>Grup üyeleri, problemlerin nasıl çözüleceğini sözlü olarak açıklamalı, kişi kendi bilgilerini başkalarına öğretmeli, anlamayı kontrol etmeli, öğrenilen kavramları tartışmalı ve mevcut öğrenmeyi geçmişle ilişkilendirmelidir.</a:t>
            </a:r>
          </a:p>
          <a:p>
            <a:r>
              <a:rPr lang="tr-TR" b="1" dirty="0"/>
              <a:t>3-Bireysel ve grup sorumluluğu :</a:t>
            </a:r>
            <a:r>
              <a:rPr lang="tr-TR" dirty="0"/>
              <a:t> Grubun boyutu küçük tutulmalıdır, çünkü grubun boyutu ne kadar küçükse, bireysel sorumluluk o kadar küçük olabilir. Öğretmenin her öğrenciye bireysel bir test yapması, bir öğrenciden grubun çalışmasını öğretmene (grubun varlığında) veya tüm sınıfa sözlü olarak sunmasını isteyerek öğrencileri rastgele muayene etmesi, her grubu gözlemlemesi beklenir. Her üyenin grubun çalışmasına katkıda bulunma sıklığı gözlemlenmeli, her gruptan bir öğrenciyi lider olarak atanmalı, diğer grup üyelerinden grup cevaplarının altında yatan mantığı açıklamasını istemeli ve öğrencilerin ne yaptıklarını diğer gurup arkadaşlarına aktarmaları gerekir.</a:t>
            </a:r>
          </a:p>
          <a:p>
            <a:r>
              <a:rPr lang="tr-TR" b="1" dirty="0"/>
              <a:t>4- Kişilerarası beceriler: </a:t>
            </a:r>
            <a:r>
              <a:rPr lang="tr-TR" dirty="0"/>
              <a:t>Sosyal beceriler, sınıfta yapboz(</a:t>
            </a:r>
            <a:r>
              <a:rPr lang="tr-TR" dirty="0" err="1"/>
              <a:t>Jigsaw</a:t>
            </a:r>
            <a:r>
              <a:rPr lang="tr-TR" dirty="0"/>
              <a:t>)  yöntemi ile öğrenmenin başarısı için bir gerekliliktir. Sosyal beceriler arasında liderlik, karar verme, güven oluşturma, iletişim, çatışma yönetimi becerileri vb. yer alır.</a:t>
            </a:r>
          </a:p>
          <a:p>
            <a:r>
              <a:rPr lang="tr-TR" b="1" dirty="0"/>
              <a:t>5- Grup işleme: </a:t>
            </a:r>
            <a:r>
              <a:rPr lang="tr-TR" dirty="0"/>
              <a:t>Grup üyeleri, hedeflerine ne kadar iyi ulaştıklarını ve etkili çalışma ilişkilerini sürdürdüklerini tartışırlar, hangi üye eylemlerinin yararlı olduğunu ve neyin olmadığını açıklar ve hangi davranışları devam ettirmek veya değiştirmek için kararlar alırlar.</a:t>
            </a:r>
          </a:p>
        </p:txBody>
      </p:sp>
      <p:pic>
        <p:nvPicPr>
          <p:cNvPr id="5" name="Resim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231488"/>
            <a:ext cx="1678898" cy="1827002"/>
          </a:xfrm>
          <a:prstGeom prst="rect">
            <a:avLst/>
          </a:prstGeom>
        </p:spPr>
      </p:pic>
    </p:spTree>
    <p:extLst>
      <p:ext uri="{BB962C8B-B14F-4D97-AF65-F5344CB8AC3E}">
        <p14:creationId xmlns:p14="http://schemas.microsoft.com/office/powerpoint/2010/main" val="314847396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1331</TotalTime>
  <Words>1602</Words>
  <Application>Microsoft Office PowerPoint</Application>
  <PresentationFormat>Grand écran</PresentationFormat>
  <Paragraphs>109</Paragraphs>
  <Slides>29</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29</vt:i4>
      </vt:variant>
    </vt:vector>
  </HeadingPairs>
  <TitlesOfParts>
    <vt:vector size="35" baseType="lpstr">
      <vt:lpstr>Aharoni</vt:lpstr>
      <vt:lpstr>Arial</vt:lpstr>
      <vt:lpstr>Calibri</vt:lpstr>
      <vt:lpstr>Calibri Light</vt:lpstr>
      <vt:lpstr>Wingdings</vt:lpstr>
      <vt:lpstr>Office Teması</vt:lpstr>
      <vt:lpstr>Présentation PowerPoint</vt:lpstr>
      <vt:lpstr>YAPBOZ(JIGSAW) YÖNTEMİ</vt:lpstr>
      <vt:lpstr>       Öğretmenler neden işbirlikli öğrenme stratejisine ihtiyaç duyar?</vt:lpstr>
      <vt:lpstr>Cooperative Learning İşbirlikli Öğrenme</vt:lpstr>
      <vt:lpstr>Présentation PowerPoint</vt:lpstr>
      <vt:lpstr>Présentation PowerPoint</vt:lpstr>
      <vt:lpstr> Bir yapbozda olduğu gibi, her bir parça - her öğrencinin sorumlu olduğu parçası - nihai ürünün tamamlanması ve tam olarak anlaşılması için gereklidir. </vt:lpstr>
      <vt:lpstr> HAYDİ  BİR JIGSAW DERSİ İZLEYELİM ALİYE HÜSEYİN TEKBAŞ İLKOKULU KARATAY/KONYA</vt:lpstr>
      <vt:lpstr>         Yapboz(Jigsaw) Stratejisinin Beş İlkesi: </vt:lpstr>
      <vt:lpstr>Yapboz(Jigsaw), öğrenci-akran ilişkilerini geliştirir</vt:lpstr>
      <vt:lpstr>SINIFLARDA (YAPBOZ)JİGSAW UYGULAMASI</vt:lpstr>
      <vt:lpstr>Présentation PowerPoint</vt:lpstr>
      <vt:lpstr>             İŞBİRLİKLİ ÖĞRENME STRATEJİLERİNİ OKUMAYI GELİŞTİRMEK İÇİN WEB2 ARAÇLARINI İLE  NASIL UYARLAYABİLİRİZ?  İki web2 uygulaması ile örneklendirelim……. </vt:lpstr>
      <vt:lpstr>                             </vt:lpstr>
      <vt:lpstr>Plickers Tutorial Plickers Eğitimi</vt:lpstr>
      <vt:lpstr>Présentation PowerPoint</vt:lpstr>
      <vt:lpstr>Présentation PowerPoint</vt:lpstr>
      <vt:lpstr>Présentation PowerPoint</vt:lpstr>
      <vt:lpstr>Présentation PowerPoint</vt:lpstr>
      <vt:lpstr>Présentation PowerPoint</vt:lpstr>
      <vt:lpstr>Présentation PowerPoint</vt:lpstr>
      <vt:lpstr>JIGSAW YÖNTEMİ İLE PLICKERS WEB2 UYGULAMALI İNTERAKTİF ÖĞRENME ÖMER CEMİLE GÜLER KIZ ANADOLU İMAM HATİP ORTAOKULU  SELÇUKLU KONYA</vt:lpstr>
      <vt:lpstr>KAHOOT NEDİR?</vt:lpstr>
      <vt:lpstr>  Takım Modunda  Kahoot nasıl oynanır? </vt:lpstr>
      <vt:lpstr>Présentation PowerPoint</vt:lpstr>
      <vt:lpstr>Présentation PowerPoint</vt:lpstr>
      <vt:lpstr>Présentation PowerPoint</vt:lpstr>
      <vt:lpstr>JIGSAW YÖNTEMİ İLE KAHOOT WEB2 UYGULAMASI ÖRNEK DERSİ ALİYE HÜSEYİN TEKBAŞ İLKOKULU KARATAY/KONYA</vt:lpstr>
      <vt:lpstr>                       TEŞEKKÜRLER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JIGSAW  PRESENTATION</dc:title>
  <dc:creator>H.IbrahimKINALI</dc:creator>
  <cp:lastModifiedBy>vincent Lecerf</cp:lastModifiedBy>
  <cp:revision>146</cp:revision>
  <dcterms:created xsi:type="dcterms:W3CDTF">2018-04-05T11:38:54Z</dcterms:created>
  <dcterms:modified xsi:type="dcterms:W3CDTF">2020-10-15T08:56:04Z</dcterms:modified>
</cp:coreProperties>
</file>