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55"/>
  </p:notesMasterIdLst>
  <p:sldIdLst>
    <p:sldId id="256" r:id="rId2"/>
    <p:sldId id="775" r:id="rId3"/>
    <p:sldId id="966" r:id="rId4"/>
    <p:sldId id="718" r:id="rId5"/>
    <p:sldId id="719" r:id="rId6"/>
    <p:sldId id="720" r:id="rId7"/>
    <p:sldId id="721" r:id="rId8"/>
    <p:sldId id="722" r:id="rId9"/>
    <p:sldId id="723" r:id="rId10"/>
    <p:sldId id="724" r:id="rId11"/>
    <p:sldId id="725" r:id="rId12"/>
    <p:sldId id="753" r:id="rId13"/>
    <p:sldId id="964" r:id="rId14"/>
    <p:sldId id="943" r:id="rId15"/>
    <p:sldId id="950" r:id="rId16"/>
    <p:sldId id="951" r:id="rId17"/>
    <p:sldId id="952" r:id="rId18"/>
    <p:sldId id="953" r:id="rId19"/>
    <p:sldId id="755" r:id="rId20"/>
    <p:sldId id="763" r:id="rId21"/>
    <p:sldId id="822" r:id="rId22"/>
    <p:sldId id="821" r:id="rId23"/>
    <p:sldId id="757" r:id="rId24"/>
    <p:sldId id="758" r:id="rId25"/>
    <p:sldId id="759" r:id="rId26"/>
    <p:sldId id="760" r:id="rId27"/>
    <p:sldId id="761" r:id="rId28"/>
    <p:sldId id="762" r:id="rId29"/>
    <p:sldId id="902" r:id="rId30"/>
    <p:sldId id="730" r:id="rId31"/>
    <p:sldId id="729" r:id="rId32"/>
    <p:sldId id="728" r:id="rId33"/>
    <p:sldId id="841" r:id="rId34"/>
    <p:sldId id="879" r:id="rId35"/>
    <p:sldId id="843" r:id="rId36"/>
    <p:sldId id="927" r:id="rId37"/>
    <p:sldId id="925" r:id="rId38"/>
    <p:sldId id="743" r:id="rId39"/>
    <p:sldId id="744" r:id="rId40"/>
    <p:sldId id="745" r:id="rId41"/>
    <p:sldId id="933" r:id="rId42"/>
    <p:sldId id="965" r:id="rId43"/>
    <p:sldId id="931" r:id="rId44"/>
    <p:sldId id="934" r:id="rId45"/>
    <p:sldId id="940" r:id="rId46"/>
    <p:sldId id="942" r:id="rId47"/>
    <p:sldId id="867" r:id="rId48"/>
    <p:sldId id="835" r:id="rId49"/>
    <p:sldId id="836" r:id="rId50"/>
    <p:sldId id="837" r:id="rId51"/>
    <p:sldId id="838" r:id="rId52"/>
    <p:sldId id="839" r:id="rId53"/>
    <p:sldId id="840" r:id="rId54"/>
  </p:sldIdLst>
  <p:sldSz cx="9144000" cy="6858000" type="screen4x3"/>
  <p:notesSz cx="6797675" cy="9926638"/>
  <p:defaultTextStyle>
    <a:defPPr>
      <a:defRPr lang="fr-FR"/>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6">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775" autoAdjust="0"/>
    <p:restoredTop sz="97122" autoAdjust="0"/>
  </p:normalViewPr>
  <p:slideViewPr>
    <p:cSldViewPr showGuides="1">
      <p:cViewPr varScale="1">
        <p:scale>
          <a:sx n="89" d="100"/>
          <a:sy n="89" d="100"/>
        </p:scale>
        <p:origin x="-184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1" d="100"/>
          <a:sy n="51" d="100"/>
        </p:scale>
        <p:origin x="-2922" y="-108"/>
      </p:cViewPr>
      <p:guideLst>
        <p:guide orient="horz" pos="3126"/>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1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fr-FR"/>
          </a:p>
        </p:txBody>
      </p:sp>
      <p:sp>
        <p:nvSpPr>
          <p:cNvPr id="10243" name="Rectangle 3"/>
          <p:cNvSpPr>
            <a:spLocks noGrp="1" noChangeArrowheads="1"/>
          </p:cNvSpPr>
          <p:nvPr>
            <p:ph type="dt" idx="1"/>
          </p:nvPr>
        </p:nvSpPr>
        <p:spPr bwMode="auto">
          <a:xfrm>
            <a:off x="3849688" y="0"/>
            <a:ext cx="2946400" cy="49688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fr-FR"/>
          </a:p>
        </p:txBody>
      </p:sp>
      <p:sp>
        <p:nvSpPr>
          <p:cNvPr id="46084" name="Rectangle 4"/>
          <p:cNvSpPr>
            <a:spLocks noGrp="1" noRot="1" noChangeAspect="1" noChangeArrowheads="1" noTextEdit="1"/>
          </p:cNvSpPr>
          <p:nvPr>
            <p:ph type="sldImg" idx="2"/>
          </p:nvPr>
        </p:nvSpPr>
        <p:spPr bwMode="auto">
          <a:xfrm>
            <a:off x="915988" y="744538"/>
            <a:ext cx="4965700"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5" name="Rectangle 5"/>
          <p:cNvSpPr>
            <a:spLocks noGrp="1" noChangeArrowheads="1"/>
          </p:cNvSpPr>
          <p:nvPr>
            <p:ph type="body" sz="quarter" idx="3"/>
          </p:nvPr>
        </p:nvSpPr>
        <p:spPr bwMode="auto">
          <a:xfrm>
            <a:off x="679450" y="4714875"/>
            <a:ext cx="5438775" cy="4467225"/>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10246" name="Rectangle 6"/>
          <p:cNvSpPr>
            <a:spLocks noGrp="1" noChangeArrowheads="1"/>
          </p:cNvSpPr>
          <p:nvPr>
            <p:ph type="ftr" sz="quarter" idx="4"/>
          </p:nvPr>
        </p:nvSpPr>
        <p:spPr bwMode="auto">
          <a:xfrm>
            <a:off x="0"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fr-FR"/>
          </a:p>
        </p:txBody>
      </p:sp>
      <p:sp>
        <p:nvSpPr>
          <p:cNvPr id="10247" name="Rectangle 7"/>
          <p:cNvSpPr>
            <a:spLocks noGrp="1" noChangeArrowheads="1"/>
          </p:cNvSpPr>
          <p:nvPr>
            <p:ph type="sldNum" sz="quarter" idx="5"/>
          </p:nvPr>
        </p:nvSpPr>
        <p:spPr bwMode="auto">
          <a:xfrm>
            <a:off x="3849688" y="9428163"/>
            <a:ext cx="2946400" cy="496887"/>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BE35E4A3-8D80-48B1-AB59-01363611FFB2}" type="slidenum">
              <a:rPr lang="fr-FR"/>
              <a:pPr>
                <a:defRPr/>
              </a:pPr>
              <a:t>‹N°›</a:t>
            </a:fld>
            <a:endParaRPr lang="fr-FR"/>
          </a:p>
        </p:txBody>
      </p:sp>
    </p:spTree>
    <p:extLst>
      <p:ext uri="{BB962C8B-B14F-4D97-AF65-F5344CB8AC3E}">
        <p14:creationId xmlns:p14="http://schemas.microsoft.com/office/powerpoint/2010/main" val="252785329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EA260186-C175-426F-BB90-2584A5916D32}" type="slidenum">
              <a:rPr lang="fr-FR" altLang="fr-FR" smtClean="0"/>
              <a:pPr eaLnBrk="1" hangingPunct="1">
                <a:spcBef>
                  <a:spcPct val="0"/>
                </a:spcBef>
              </a:pPr>
              <a:t>1</a:t>
            </a:fld>
            <a:endParaRPr lang="fr-FR" altLang="fr-FR"/>
          </a:p>
        </p:txBody>
      </p:sp>
      <p:sp>
        <p:nvSpPr>
          <p:cNvPr id="47107" name="Rectangle 2"/>
          <p:cNvSpPr>
            <a:spLocks noGrp="1" noRot="1" noChangeAspect="1" noChangeArrowheads="1" noTextEdit="1"/>
          </p:cNvSpPr>
          <p:nvPr>
            <p:ph type="sldImg"/>
          </p:nvPr>
        </p:nvSpPr>
        <p:spPr>
          <a:xfrm>
            <a:off x="917575" y="744538"/>
            <a:ext cx="4962525" cy="3722687"/>
          </a:xfrm>
          <a:ln/>
        </p:spPr>
      </p:sp>
      <p:sp>
        <p:nvSpPr>
          <p:cNvPr id="471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AB26A518-4E97-4A33-890F-E64194679F53}" type="slidenum">
              <a:rPr lang="fr-FR" altLang="fr-FR" smtClean="0"/>
              <a:pPr eaLnBrk="1" hangingPunct="1">
                <a:spcBef>
                  <a:spcPct val="0"/>
                </a:spcBef>
              </a:pPr>
              <a:t>49</a:t>
            </a:fld>
            <a:endParaRPr lang="fr-FR" altLang="fr-FR"/>
          </a:p>
        </p:txBody>
      </p:sp>
      <p:sp>
        <p:nvSpPr>
          <p:cNvPr id="63491" name="Rectangle 2"/>
          <p:cNvSpPr>
            <a:spLocks noGrp="1" noRot="1" noChangeAspect="1" noChangeArrowheads="1" noTextEdit="1"/>
          </p:cNvSpPr>
          <p:nvPr>
            <p:ph type="sldImg"/>
          </p:nvPr>
        </p:nvSpPr>
        <p:spPr>
          <a:xfrm>
            <a:off x="917575" y="744538"/>
            <a:ext cx="4962525" cy="3722687"/>
          </a:xfrm>
          <a:ln/>
        </p:spPr>
      </p:sp>
      <p:sp>
        <p:nvSpPr>
          <p:cNvPr id="6349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AB26A518-4E97-4A33-890F-E64194679F53}" type="slidenum">
              <a:rPr lang="fr-FR" altLang="fr-FR" smtClean="0"/>
              <a:pPr eaLnBrk="1" hangingPunct="1">
                <a:spcBef>
                  <a:spcPct val="0"/>
                </a:spcBef>
              </a:pPr>
              <a:t>50</a:t>
            </a:fld>
            <a:endParaRPr lang="fr-FR" altLang="fr-FR"/>
          </a:p>
        </p:txBody>
      </p:sp>
      <p:sp>
        <p:nvSpPr>
          <p:cNvPr id="63491" name="Rectangle 2"/>
          <p:cNvSpPr>
            <a:spLocks noGrp="1" noRot="1" noChangeAspect="1" noChangeArrowheads="1" noTextEdit="1"/>
          </p:cNvSpPr>
          <p:nvPr>
            <p:ph type="sldImg"/>
          </p:nvPr>
        </p:nvSpPr>
        <p:spPr>
          <a:xfrm>
            <a:off x="917575" y="744538"/>
            <a:ext cx="4962525" cy="3722687"/>
          </a:xfrm>
          <a:ln/>
        </p:spPr>
      </p:sp>
      <p:sp>
        <p:nvSpPr>
          <p:cNvPr id="6349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AB26A518-4E97-4A33-890F-E64194679F53}" type="slidenum">
              <a:rPr lang="fr-FR" altLang="fr-FR" smtClean="0"/>
              <a:pPr eaLnBrk="1" hangingPunct="1">
                <a:spcBef>
                  <a:spcPct val="0"/>
                </a:spcBef>
              </a:pPr>
              <a:t>51</a:t>
            </a:fld>
            <a:endParaRPr lang="fr-FR" altLang="fr-FR"/>
          </a:p>
        </p:txBody>
      </p:sp>
      <p:sp>
        <p:nvSpPr>
          <p:cNvPr id="63491" name="Rectangle 2"/>
          <p:cNvSpPr>
            <a:spLocks noGrp="1" noRot="1" noChangeAspect="1" noChangeArrowheads="1" noTextEdit="1"/>
          </p:cNvSpPr>
          <p:nvPr>
            <p:ph type="sldImg"/>
          </p:nvPr>
        </p:nvSpPr>
        <p:spPr>
          <a:xfrm>
            <a:off x="917575" y="744538"/>
            <a:ext cx="4962525" cy="3722687"/>
          </a:xfrm>
          <a:ln/>
        </p:spPr>
      </p:sp>
      <p:sp>
        <p:nvSpPr>
          <p:cNvPr id="6349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7511454E-7A5B-4215-BEE1-1E2F1B577FE7}" type="slidenum">
              <a:rPr lang="fr-FR" altLang="fr-FR" smtClean="0"/>
              <a:pPr eaLnBrk="1" hangingPunct="1">
                <a:spcBef>
                  <a:spcPct val="0"/>
                </a:spcBef>
              </a:pPr>
              <a:t>52</a:t>
            </a:fld>
            <a:endParaRPr lang="fr-FR" altLang="fr-FR"/>
          </a:p>
        </p:txBody>
      </p:sp>
      <p:sp>
        <p:nvSpPr>
          <p:cNvPr id="65539" name="Rectangle 2"/>
          <p:cNvSpPr>
            <a:spLocks noGrp="1" noRot="1" noChangeAspect="1" noChangeArrowheads="1" noTextEdit="1"/>
          </p:cNvSpPr>
          <p:nvPr>
            <p:ph type="sldImg"/>
          </p:nvPr>
        </p:nvSpPr>
        <p:spPr>
          <a:xfrm>
            <a:off x="917575" y="744538"/>
            <a:ext cx="4962525" cy="3722687"/>
          </a:xfrm>
          <a:ln/>
        </p:spPr>
      </p:sp>
      <p:sp>
        <p:nvSpPr>
          <p:cNvPr id="65540"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477B2150-26AD-4D99-98D6-B1DC3B819F53}" type="slidenum">
              <a:rPr lang="fr-FR" altLang="fr-FR" smtClean="0"/>
              <a:pPr eaLnBrk="1" hangingPunct="1">
                <a:spcBef>
                  <a:spcPct val="0"/>
                </a:spcBef>
              </a:pPr>
              <a:t>53</a:t>
            </a:fld>
            <a:endParaRPr lang="fr-FR" altLang="fr-FR"/>
          </a:p>
        </p:txBody>
      </p:sp>
      <p:sp>
        <p:nvSpPr>
          <p:cNvPr id="64515" name="Rectangle 2"/>
          <p:cNvSpPr>
            <a:spLocks noGrp="1" noRot="1" noChangeAspect="1" noChangeArrowheads="1" noTextEdit="1"/>
          </p:cNvSpPr>
          <p:nvPr>
            <p:ph type="sldImg"/>
          </p:nvPr>
        </p:nvSpPr>
        <p:spPr>
          <a:xfrm>
            <a:off x="917575" y="744538"/>
            <a:ext cx="4962525" cy="3722687"/>
          </a:xfrm>
          <a:ln/>
        </p:spPr>
      </p:sp>
      <p:sp>
        <p:nvSpPr>
          <p:cNvPr id="6451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EA260186-C175-426F-BB90-2584A5916D32}" type="slidenum">
              <a:rPr lang="fr-FR" altLang="fr-FR" smtClean="0"/>
              <a:pPr eaLnBrk="1" hangingPunct="1">
                <a:spcBef>
                  <a:spcPct val="0"/>
                </a:spcBef>
              </a:pPr>
              <a:t>2</a:t>
            </a:fld>
            <a:endParaRPr lang="fr-FR" altLang="fr-FR"/>
          </a:p>
        </p:txBody>
      </p:sp>
      <p:sp>
        <p:nvSpPr>
          <p:cNvPr id="47107" name="Rectangle 2"/>
          <p:cNvSpPr>
            <a:spLocks noGrp="1" noRot="1" noChangeAspect="1" noChangeArrowheads="1" noTextEdit="1"/>
          </p:cNvSpPr>
          <p:nvPr>
            <p:ph type="sldImg"/>
          </p:nvPr>
        </p:nvSpPr>
        <p:spPr>
          <a:xfrm>
            <a:off x="917575" y="744538"/>
            <a:ext cx="4962525" cy="3722687"/>
          </a:xfrm>
          <a:ln/>
        </p:spPr>
      </p:sp>
      <p:sp>
        <p:nvSpPr>
          <p:cNvPr id="4710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EA47541B-EA01-4D83-B820-45525B9C9852}" type="slidenum">
              <a:rPr lang="fr-FR" altLang="fr-FR" smtClean="0">
                <a:latin typeface="Arial" pitchFamily="34" charset="0"/>
              </a:rPr>
              <a:pPr eaLnBrk="1" hangingPunct="1"/>
              <a:t>4</a:t>
            </a:fld>
            <a:endParaRPr lang="fr-FR" altLang="fr-FR">
              <a:latin typeface="Arial" pitchFamily="34" charset="0"/>
            </a:endParaRPr>
          </a:p>
        </p:txBody>
      </p:sp>
      <p:sp>
        <p:nvSpPr>
          <p:cNvPr id="158723" name="Rectangle 2"/>
          <p:cNvSpPr>
            <a:spLocks noGrp="1" noRot="1" noChangeAspect="1" noChangeArrowheads="1" noTextEdit="1"/>
          </p:cNvSpPr>
          <p:nvPr>
            <p:ph type="sldImg"/>
          </p:nvPr>
        </p:nvSpPr>
        <p:spPr>
          <a:xfrm>
            <a:off x="917575" y="744538"/>
            <a:ext cx="4962525" cy="3722687"/>
          </a:xfrm>
          <a:ln/>
        </p:spPr>
      </p:sp>
      <p:sp>
        <p:nvSpPr>
          <p:cNvPr id="15872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17575" y="744538"/>
            <a:ext cx="4962525" cy="3722687"/>
          </a:xfrm>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BE35E4A3-8D80-48B1-AB59-01363611FFB2}" type="slidenum">
              <a:rPr lang="fr-FR" smtClean="0"/>
              <a:pPr>
                <a:defRPr/>
              </a:pPr>
              <a:t>6</a:t>
            </a:fld>
            <a:endParaRPr lang="fr-FR"/>
          </a:p>
        </p:txBody>
      </p:sp>
    </p:spTree>
    <p:extLst>
      <p:ext uri="{BB962C8B-B14F-4D97-AF65-F5344CB8AC3E}">
        <p14:creationId xmlns:p14="http://schemas.microsoft.com/office/powerpoint/2010/main" val="18448824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9A9E87E6-2E16-4A41-8D7C-9AF02B2F7658}" type="slidenum">
              <a:rPr lang="fr-FR" altLang="fr-FR" smtClean="0"/>
              <a:pPr eaLnBrk="1" hangingPunct="1">
                <a:spcBef>
                  <a:spcPct val="0"/>
                </a:spcBef>
              </a:pPr>
              <a:t>19</a:t>
            </a:fld>
            <a:endParaRPr lang="fr-FR" altLang="fr-FR"/>
          </a:p>
        </p:txBody>
      </p:sp>
      <p:sp>
        <p:nvSpPr>
          <p:cNvPr id="57347" name="Rectangle 2"/>
          <p:cNvSpPr>
            <a:spLocks noGrp="1" noRot="1" noChangeAspect="1" noChangeArrowheads="1" noTextEdit="1"/>
          </p:cNvSpPr>
          <p:nvPr>
            <p:ph type="sldImg"/>
          </p:nvPr>
        </p:nvSpPr>
        <p:spPr>
          <a:xfrm>
            <a:off x="917575" y="744538"/>
            <a:ext cx="4962525" cy="3722687"/>
          </a:xfrm>
          <a:ln/>
        </p:spPr>
      </p:sp>
      <p:sp>
        <p:nvSpPr>
          <p:cNvPr id="5734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9A9E87E6-2E16-4A41-8D7C-9AF02B2F7658}" type="slidenum">
              <a:rPr lang="fr-FR" altLang="fr-FR" smtClean="0"/>
              <a:pPr eaLnBrk="1" hangingPunct="1">
                <a:spcBef>
                  <a:spcPct val="0"/>
                </a:spcBef>
              </a:pPr>
              <a:t>20</a:t>
            </a:fld>
            <a:endParaRPr lang="fr-FR" altLang="fr-FR"/>
          </a:p>
        </p:txBody>
      </p:sp>
      <p:sp>
        <p:nvSpPr>
          <p:cNvPr id="57347" name="Rectangle 2"/>
          <p:cNvSpPr>
            <a:spLocks noGrp="1" noRot="1" noChangeAspect="1" noChangeArrowheads="1" noTextEdit="1"/>
          </p:cNvSpPr>
          <p:nvPr>
            <p:ph type="sldImg"/>
          </p:nvPr>
        </p:nvSpPr>
        <p:spPr>
          <a:xfrm>
            <a:off x="917575" y="744538"/>
            <a:ext cx="4962525" cy="3722687"/>
          </a:xfrm>
          <a:ln/>
        </p:spPr>
      </p:sp>
      <p:sp>
        <p:nvSpPr>
          <p:cNvPr id="5734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9A9E87E6-2E16-4A41-8D7C-9AF02B2F7658}" type="slidenum">
              <a:rPr lang="fr-FR" altLang="fr-FR" smtClean="0"/>
              <a:pPr eaLnBrk="1" hangingPunct="1">
                <a:spcBef>
                  <a:spcPct val="0"/>
                </a:spcBef>
              </a:pPr>
              <a:t>21</a:t>
            </a:fld>
            <a:endParaRPr lang="fr-FR" altLang="fr-FR"/>
          </a:p>
        </p:txBody>
      </p:sp>
      <p:sp>
        <p:nvSpPr>
          <p:cNvPr id="57347" name="Rectangle 2"/>
          <p:cNvSpPr>
            <a:spLocks noGrp="1" noRot="1" noChangeAspect="1" noChangeArrowheads="1" noTextEdit="1"/>
          </p:cNvSpPr>
          <p:nvPr>
            <p:ph type="sldImg"/>
          </p:nvPr>
        </p:nvSpPr>
        <p:spPr>
          <a:xfrm>
            <a:off x="917575" y="744538"/>
            <a:ext cx="4962525" cy="3722687"/>
          </a:xfrm>
          <a:ln/>
        </p:spPr>
      </p:sp>
      <p:sp>
        <p:nvSpPr>
          <p:cNvPr id="57348"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ECD0CFD1-334A-4C81-A0EC-0CF46F5781F4}" type="slidenum">
              <a:rPr lang="fr-FR" altLang="fr-FR" smtClean="0"/>
              <a:pPr eaLnBrk="1" hangingPunct="1">
                <a:spcBef>
                  <a:spcPct val="0"/>
                </a:spcBef>
              </a:pPr>
              <a:t>30</a:t>
            </a:fld>
            <a:endParaRPr lang="fr-FR" altLang="fr-FR"/>
          </a:p>
        </p:txBody>
      </p:sp>
      <p:sp>
        <p:nvSpPr>
          <p:cNvPr id="56323" name="Rectangle 2"/>
          <p:cNvSpPr>
            <a:spLocks noGrp="1" noRot="1" noChangeAspect="1" noChangeArrowheads="1" noTextEdit="1"/>
          </p:cNvSpPr>
          <p:nvPr>
            <p:ph type="sldImg"/>
          </p:nvPr>
        </p:nvSpPr>
        <p:spPr>
          <a:xfrm>
            <a:off x="917575" y="744538"/>
            <a:ext cx="4962525" cy="3722687"/>
          </a:xfrm>
          <a:ln/>
        </p:spPr>
      </p:sp>
      <p:sp>
        <p:nvSpPr>
          <p:cNvPr id="5632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charset="0"/>
              </a:defRPr>
            </a:lvl1pPr>
            <a:lvl2pPr marL="742950" indent="-285750" eaLnBrk="0" hangingPunct="0">
              <a:spcBef>
                <a:spcPct val="30000"/>
              </a:spcBef>
              <a:defRPr sz="1200">
                <a:solidFill>
                  <a:schemeClr val="tx1"/>
                </a:solidFill>
                <a:latin typeface="Arial" charset="0"/>
              </a:defRPr>
            </a:lvl2pPr>
            <a:lvl3pPr marL="1143000" indent="-228600" eaLnBrk="0" hangingPunct="0">
              <a:spcBef>
                <a:spcPct val="30000"/>
              </a:spcBef>
              <a:defRPr sz="1200">
                <a:solidFill>
                  <a:schemeClr val="tx1"/>
                </a:solidFill>
                <a:latin typeface="Arial" charset="0"/>
              </a:defRPr>
            </a:lvl3pPr>
            <a:lvl4pPr marL="1600200" indent="-228600" eaLnBrk="0" hangingPunct="0">
              <a:spcBef>
                <a:spcPct val="30000"/>
              </a:spcBef>
              <a:defRPr sz="1200">
                <a:solidFill>
                  <a:schemeClr val="tx1"/>
                </a:solidFill>
                <a:latin typeface="Arial" charset="0"/>
              </a:defRPr>
            </a:lvl4pPr>
            <a:lvl5pPr marL="2057400" indent="-228600" eaLnBrk="0" hangingPunct="0">
              <a:spcBef>
                <a:spcPct val="30000"/>
              </a:spcBef>
              <a:defRPr sz="1200">
                <a:solidFill>
                  <a:schemeClr val="tx1"/>
                </a:solidFill>
                <a:latin typeface="Arial" charset="0"/>
              </a:defRPr>
            </a:lvl5pPr>
            <a:lvl6pPr marL="2514600" indent="-228600" eaLnBrk="0" fontAlgn="base" hangingPunct="0">
              <a:spcBef>
                <a:spcPct val="30000"/>
              </a:spcBef>
              <a:spcAft>
                <a:spcPct val="0"/>
              </a:spcAft>
              <a:defRPr sz="1200">
                <a:solidFill>
                  <a:schemeClr val="tx1"/>
                </a:solidFill>
                <a:latin typeface="Arial" charset="0"/>
              </a:defRPr>
            </a:lvl6pPr>
            <a:lvl7pPr marL="2971800" indent="-228600" eaLnBrk="0" fontAlgn="base" hangingPunct="0">
              <a:spcBef>
                <a:spcPct val="30000"/>
              </a:spcBef>
              <a:spcAft>
                <a:spcPct val="0"/>
              </a:spcAft>
              <a:defRPr sz="1200">
                <a:solidFill>
                  <a:schemeClr val="tx1"/>
                </a:solidFill>
                <a:latin typeface="Arial" charset="0"/>
              </a:defRPr>
            </a:lvl7pPr>
            <a:lvl8pPr marL="3429000" indent="-228600" eaLnBrk="0" fontAlgn="base" hangingPunct="0">
              <a:spcBef>
                <a:spcPct val="30000"/>
              </a:spcBef>
              <a:spcAft>
                <a:spcPct val="0"/>
              </a:spcAft>
              <a:defRPr sz="1200">
                <a:solidFill>
                  <a:schemeClr val="tx1"/>
                </a:solidFill>
                <a:latin typeface="Arial" charset="0"/>
              </a:defRPr>
            </a:lvl8pPr>
            <a:lvl9pPr marL="3886200" indent="-228600" eaLnBrk="0" fontAlgn="base" hangingPunct="0">
              <a:spcBef>
                <a:spcPct val="30000"/>
              </a:spcBef>
              <a:spcAft>
                <a:spcPct val="0"/>
              </a:spcAft>
              <a:defRPr sz="1200">
                <a:solidFill>
                  <a:schemeClr val="tx1"/>
                </a:solidFill>
                <a:latin typeface="Arial" charset="0"/>
              </a:defRPr>
            </a:lvl9pPr>
          </a:lstStyle>
          <a:p>
            <a:pPr eaLnBrk="1" hangingPunct="1">
              <a:spcBef>
                <a:spcPct val="0"/>
              </a:spcBef>
            </a:pPr>
            <a:fld id="{AB26A518-4E97-4A33-890F-E64194679F53}" type="slidenum">
              <a:rPr lang="fr-FR" altLang="fr-FR" smtClean="0"/>
              <a:pPr eaLnBrk="1" hangingPunct="1">
                <a:spcBef>
                  <a:spcPct val="0"/>
                </a:spcBef>
              </a:pPr>
              <a:t>48</a:t>
            </a:fld>
            <a:endParaRPr lang="fr-FR" altLang="fr-FR"/>
          </a:p>
        </p:txBody>
      </p:sp>
      <p:sp>
        <p:nvSpPr>
          <p:cNvPr id="63491" name="Rectangle 2"/>
          <p:cNvSpPr>
            <a:spLocks noGrp="1" noRot="1" noChangeAspect="1" noChangeArrowheads="1" noTextEdit="1"/>
          </p:cNvSpPr>
          <p:nvPr>
            <p:ph type="sldImg"/>
          </p:nvPr>
        </p:nvSpPr>
        <p:spPr>
          <a:xfrm>
            <a:off x="917575" y="744538"/>
            <a:ext cx="4962525" cy="3722687"/>
          </a:xfrm>
          <a:ln/>
        </p:spPr>
      </p:sp>
      <p:sp>
        <p:nvSpPr>
          <p:cNvPr id="63492"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2147483647 h 1912"/>
              <a:gd name="T4" fmla="*/ 0 w 1588"/>
              <a:gd name="T5" fmla="*/ 2147483647 h 1912"/>
              <a:gd name="T6" fmla="*/ 0 w 1588"/>
              <a:gd name="T7" fmla="*/ 2147483647 h 1912"/>
              <a:gd name="T8" fmla="*/ 0 w 1588"/>
              <a:gd name="T9" fmla="*/ 2147483647 h 1912"/>
              <a:gd name="T10" fmla="*/ 0 w 1588"/>
              <a:gd name="T11" fmla="*/ 2147483647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fr-FR"/>
          </a:p>
        </p:txBody>
      </p:sp>
      <p:sp>
        <p:nvSpPr>
          <p:cNvPr id="267266"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pPr lvl="0"/>
            <a:r>
              <a:rPr lang="fr-FR" noProof="0"/>
              <a:t>Cliquez pour modifier le style du titre</a:t>
            </a:r>
          </a:p>
        </p:txBody>
      </p:sp>
      <p:sp>
        <p:nvSpPr>
          <p:cNvPr id="267267"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pPr lvl="0"/>
            <a:r>
              <a:rPr lang="fr-FR" noProof="0"/>
              <a:t>Cliquez pour modifier le style des sous-titres du masque</a:t>
            </a:r>
          </a:p>
        </p:txBody>
      </p:sp>
      <p:sp>
        <p:nvSpPr>
          <p:cNvPr id="5" name="Rectangle 5"/>
          <p:cNvSpPr>
            <a:spLocks noGrp="1" noChangeArrowheads="1"/>
          </p:cNvSpPr>
          <p:nvPr>
            <p:ph type="ftr" sz="quarter" idx="10"/>
          </p:nvPr>
        </p:nvSpPr>
        <p:spPr/>
        <p:txBody>
          <a:bodyPr/>
          <a:lstStyle>
            <a:lvl1pPr>
              <a:defRPr/>
            </a:lvl1pPr>
          </a:lstStyle>
          <a:p>
            <a:pPr>
              <a:defRPr/>
            </a:pPr>
            <a:endParaRPr lang="fr-FR"/>
          </a:p>
        </p:txBody>
      </p:sp>
      <p:sp>
        <p:nvSpPr>
          <p:cNvPr id="6" name="Rectangle 6"/>
          <p:cNvSpPr>
            <a:spLocks noGrp="1" noChangeArrowheads="1"/>
          </p:cNvSpPr>
          <p:nvPr>
            <p:ph type="sldNum" sz="quarter" idx="11"/>
          </p:nvPr>
        </p:nvSpPr>
        <p:spPr/>
        <p:txBody>
          <a:bodyPr/>
          <a:lstStyle>
            <a:lvl1pPr>
              <a:defRPr/>
            </a:lvl1pPr>
          </a:lstStyle>
          <a:p>
            <a:pPr>
              <a:defRPr/>
            </a:pPr>
            <a:fld id="{6D76F876-E506-43C2-AEED-2B92D81F3E32}" type="slidenum">
              <a:rPr lang="fr-FR"/>
              <a:pPr>
                <a:defRPr/>
              </a:pPr>
              <a:t>‹N°›</a:t>
            </a:fld>
            <a:endParaRPr lang="fr-FR"/>
          </a:p>
        </p:txBody>
      </p:sp>
      <p:sp>
        <p:nvSpPr>
          <p:cNvPr id="7" name="Rectangle 7"/>
          <p:cNvSpPr>
            <a:spLocks noGrp="1" noChangeArrowheads="1"/>
          </p:cNvSpPr>
          <p:nvPr>
            <p:ph type="dt" sz="quarter" idx="12"/>
          </p:nvPr>
        </p:nvSpPr>
        <p:spPr/>
        <p:txBody>
          <a:bodyPr/>
          <a:lstStyle>
            <a:lvl1pPr>
              <a:defRPr/>
            </a:lvl1pPr>
          </a:lstStyle>
          <a:p>
            <a:pPr>
              <a:defRPr/>
            </a:pPr>
            <a:endParaRPr lang="fr-FR"/>
          </a:p>
        </p:txBody>
      </p:sp>
    </p:spTree>
    <p:extLst>
      <p:ext uri="{BB962C8B-B14F-4D97-AF65-F5344CB8AC3E}">
        <p14:creationId xmlns:p14="http://schemas.microsoft.com/office/powerpoint/2010/main" val="24128088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B3851DDD-21A8-48DF-825D-632710EA8C2D}" type="slidenum">
              <a:rPr lang="fr-FR"/>
              <a:pPr>
                <a:defRPr/>
              </a:pPr>
              <a:t>‹N°›</a:t>
            </a:fld>
            <a:endParaRPr lang="fr-FR"/>
          </a:p>
        </p:txBody>
      </p:sp>
    </p:spTree>
    <p:extLst>
      <p:ext uri="{BB962C8B-B14F-4D97-AF65-F5344CB8AC3E}">
        <p14:creationId xmlns:p14="http://schemas.microsoft.com/office/powerpoint/2010/main" val="3433754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92100"/>
            <a:ext cx="2057400" cy="5727700"/>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92100"/>
            <a:ext cx="6019800" cy="572770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81891E3D-7E92-458A-AC8C-BCDC71847A75}" type="slidenum">
              <a:rPr lang="fr-FR"/>
              <a:pPr>
                <a:defRPr/>
              </a:pPr>
              <a:t>‹N°›</a:t>
            </a:fld>
            <a:endParaRPr lang="fr-FR"/>
          </a:p>
        </p:txBody>
      </p:sp>
    </p:spTree>
    <p:extLst>
      <p:ext uri="{BB962C8B-B14F-4D97-AF65-F5344CB8AC3E}">
        <p14:creationId xmlns:p14="http://schemas.microsoft.com/office/powerpoint/2010/main" val="5326660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91DE00AF-B0F1-4401-A872-BBB89E5A9720}" type="slidenum">
              <a:rPr lang="fr-FR"/>
              <a:pPr>
                <a:defRPr/>
              </a:pPr>
              <a:t>‹N°›</a:t>
            </a:fld>
            <a:endParaRPr lang="fr-FR"/>
          </a:p>
        </p:txBody>
      </p:sp>
    </p:spTree>
    <p:extLst>
      <p:ext uri="{BB962C8B-B14F-4D97-AF65-F5344CB8AC3E}">
        <p14:creationId xmlns:p14="http://schemas.microsoft.com/office/powerpoint/2010/main" val="4258446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a:t>Modifiez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B55FAB22-8D49-4086-B86B-4B736CEBDD10}" type="slidenum">
              <a:rPr lang="fr-FR"/>
              <a:pPr>
                <a:defRPr/>
              </a:pPr>
              <a:t>‹N°›</a:t>
            </a:fld>
            <a:endParaRPr lang="fr-FR"/>
          </a:p>
        </p:txBody>
      </p:sp>
    </p:spTree>
    <p:extLst>
      <p:ext uri="{BB962C8B-B14F-4D97-AF65-F5344CB8AC3E}">
        <p14:creationId xmlns:p14="http://schemas.microsoft.com/office/powerpoint/2010/main" val="2359515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FAC83433-DA17-4EC5-9EE3-8E6ED457444E}" type="slidenum">
              <a:rPr lang="fr-FR"/>
              <a:pPr>
                <a:defRPr/>
              </a:pPr>
              <a:t>‹N°›</a:t>
            </a:fld>
            <a:endParaRPr lang="fr-FR"/>
          </a:p>
        </p:txBody>
      </p:sp>
    </p:spTree>
    <p:extLst>
      <p:ext uri="{BB962C8B-B14F-4D97-AF65-F5344CB8AC3E}">
        <p14:creationId xmlns:p14="http://schemas.microsoft.com/office/powerpoint/2010/main" val="26464607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13DC3DD3-2F93-412D-BCE4-D0BB08FFB2FB}" type="slidenum">
              <a:rPr lang="fr-FR"/>
              <a:pPr>
                <a:defRPr/>
              </a:pPr>
              <a:t>‹N°›</a:t>
            </a:fld>
            <a:endParaRPr lang="fr-FR"/>
          </a:p>
        </p:txBody>
      </p:sp>
    </p:spTree>
    <p:extLst>
      <p:ext uri="{BB962C8B-B14F-4D97-AF65-F5344CB8AC3E}">
        <p14:creationId xmlns:p14="http://schemas.microsoft.com/office/powerpoint/2010/main" val="419723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01343756-1198-4A7A-A0A6-7AB439A18E41}" type="slidenum">
              <a:rPr lang="fr-FR"/>
              <a:pPr>
                <a:defRPr/>
              </a:pPr>
              <a:t>‹N°›</a:t>
            </a:fld>
            <a:endParaRPr lang="fr-FR"/>
          </a:p>
        </p:txBody>
      </p:sp>
    </p:spTree>
    <p:extLst>
      <p:ext uri="{BB962C8B-B14F-4D97-AF65-F5344CB8AC3E}">
        <p14:creationId xmlns:p14="http://schemas.microsoft.com/office/powerpoint/2010/main" val="9495356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BAA309D3-93DD-46CC-8C0E-077C1B996EAC}" type="slidenum">
              <a:rPr lang="fr-FR"/>
              <a:pPr>
                <a:defRPr/>
              </a:pPr>
              <a:t>‹N°›</a:t>
            </a:fld>
            <a:endParaRPr lang="fr-FR"/>
          </a:p>
        </p:txBody>
      </p:sp>
    </p:spTree>
    <p:extLst>
      <p:ext uri="{BB962C8B-B14F-4D97-AF65-F5344CB8AC3E}">
        <p14:creationId xmlns:p14="http://schemas.microsoft.com/office/powerpoint/2010/main" val="2979056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0D96052C-A7C2-40B9-A22B-0F78622A162C}" type="slidenum">
              <a:rPr lang="fr-FR"/>
              <a:pPr>
                <a:defRPr/>
              </a:pPr>
              <a:t>‹N°›</a:t>
            </a:fld>
            <a:endParaRPr lang="fr-FR"/>
          </a:p>
        </p:txBody>
      </p:sp>
    </p:spTree>
    <p:extLst>
      <p:ext uri="{BB962C8B-B14F-4D97-AF65-F5344CB8AC3E}">
        <p14:creationId xmlns:p14="http://schemas.microsoft.com/office/powerpoint/2010/main" val="317217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CE508803-FD27-4B5F-A81D-28FC32369C47}" type="slidenum">
              <a:rPr lang="fr-FR"/>
              <a:pPr>
                <a:defRPr/>
              </a:pPr>
              <a:t>‹N°›</a:t>
            </a:fld>
            <a:endParaRPr lang="fr-FR"/>
          </a:p>
        </p:txBody>
      </p:sp>
    </p:spTree>
    <p:extLst>
      <p:ext uri="{BB962C8B-B14F-4D97-AF65-F5344CB8AC3E}">
        <p14:creationId xmlns:p14="http://schemas.microsoft.com/office/powerpoint/2010/main" val="75706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bwMode="auto">
          <a:xfrm>
            <a:off x="457200" y="292100"/>
            <a:ext cx="8229600" cy="1384300"/>
          </a:xfrm>
          <a:prstGeom prst="rect">
            <a:avLst/>
          </a:prstGeom>
          <a:noFill/>
          <a:ln>
            <a:noFill/>
          </a:ln>
          <a:effectLst/>
          <a:extLst/>
        </p:spPr>
        <p:txBody>
          <a:bodyPr vert="horz" wrap="square" lIns="91440" tIns="45720" rIns="91440" bIns="45720" numCol="1" anchor="ctr" anchorCtr="0" compatLnSpc="1">
            <a:prstTxWarp prst="textNoShape">
              <a:avLst/>
            </a:prstTxWarp>
          </a:bodyPr>
          <a:lstStyle/>
          <a:p>
            <a:pPr lvl="0"/>
            <a:r>
              <a:rPr lang="fr-FR"/>
              <a:t>Cliquez pour modifier le style du titre</a:t>
            </a:r>
          </a:p>
        </p:txBody>
      </p:sp>
      <p:sp>
        <p:nvSpPr>
          <p:cNvPr id="266243" name="Rectangle 3"/>
          <p:cNvSpPr>
            <a:spLocks noGrp="1" noChangeArrowheads="1"/>
          </p:cNvSpPr>
          <p:nvPr>
            <p:ph type="body" idx="1"/>
          </p:nvPr>
        </p:nvSpPr>
        <p:spPr bwMode="auto">
          <a:xfrm>
            <a:off x="457200" y="1905000"/>
            <a:ext cx="8229600" cy="4114800"/>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266244"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fr-FR"/>
          </a:p>
        </p:txBody>
      </p:sp>
      <p:sp>
        <p:nvSpPr>
          <p:cNvPr id="266245"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fr-FR"/>
          </a:p>
        </p:txBody>
      </p:sp>
      <p:sp>
        <p:nvSpPr>
          <p:cNvPr id="266246"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10BD58A6-7321-4F98-B37A-036D4FA0A66D}" type="slidenum">
              <a:rPr lang="fr-FR"/>
              <a:pPr>
                <a:defRPr/>
              </a:pPr>
              <a:t>‹N°›</a:t>
            </a:fld>
            <a:endParaRPr lang="fr-FR"/>
          </a:p>
        </p:txBody>
      </p:sp>
    </p:spTree>
  </p:cSld>
  <p:clrMap bg1="dk2" tx1="lt1" bg2="dk1" tx2="lt2" accent1="accent1" accent2="accent2" accent3="accent3" accent4="accent4" accent5="accent5" accent6="accent6" hlink="hlink" folHlink="folHlink"/>
  <p:sldLayoutIdLst>
    <p:sldLayoutId id="2147484406" r:id="rId1"/>
    <p:sldLayoutId id="2147484396" r:id="rId2"/>
    <p:sldLayoutId id="2147484397" r:id="rId3"/>
    <p:sldLayoutId id="2147484398" r:id="rId4"/>
    <p:sldLayoutId id="2147484399" r:id="rId5"/>
    <p:sldLayoutId id="2147484400" r:id="rId6"/>
    <p:sldLayoutId id="2147484401" r:id="rId7"/>
    <p:sldLayoutId id="2147484402" r:id="rId8"/>
    <p:sldLayoutId id="2147484403" r:id="rId9"/>
    <p:sldLayoutId id="2147484404" r:id="rId10"/>
    <p:sldLayoutId id="2147484405" r:id="rId11"/>
  </p:sldLayoutIdLst>
  <p:hf sldNum="0" hdr="0" ftr="0" dt="0"/>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0" y="533400"/>
            <a:ext cx="9144000" cy="5638800"/>
          </a:xfrm>
        </p:spPr>
        <p:txBody>
          <a:bodyPr/>
          <a:lstStyle/>
          <a:p>
            <a:pPr>
              <a:defRPr/>
            </a:pPr>
            <a:r>
              <a:rPr lang="fr-FR" sz="4000" dirty="0"/>
              <a:t/>
            </a:r>
            <a:br>
              <a:rPr lang="fr-FR" sz="4000" dirty="0"/>
            </a:br>
            <a:r>
              <a:rPr lang="fr-FR" sz="4000" dirty="0"/>
              <a:t/>
            </a:r>
            <a:br>
              <a:rPr lang="fr-FR" sz="4000" dirty="0"/>
            </a:br>
            <a:r>
              <a:rPr lang="fr-FR" sz="4000" dirty="0"/>
              <a:t/>
            </a:r>
            <a:br>
              <a:rPr lang="fr-FR" sz="4000" dirty="0"/>
            </a:br>
            <a:r>
              <a:rPr lang="fr-FR" sz="4000" dirty="0"/>
              <a:t/>
            </a:r>
            <a:br>
              <a:rPr lang="fr-FR" sz="4000" dirty="0"/>
            </a:br>
            <a:r>
              <a:rPr lang="fr-FR" sz="4000" dirty="0"/>
              <a:t/>
            </a:r>
            <a:br>
              <a:rPr lang="fr-FR" sz="4000" dirty="0"/>
            </a:br>
            <a:r>
              <a:rPr lang="fr-FR" b="1" dirty="0"/>
              <a:t>Travailler la pédagogie de la compréhension </a:t>
            </a:r>
            <a:br>
              <a:rPr lang="fr-FR" b="1" dirty="0"/>
            </a:br>
            <a:r>
              <a:rPr lang="fr-FR" b="1" dirty="0"/>
              <a:t/>
            </a:r>
            <a:br>
              <a:rPr lang="fr-FR" b="1" dirty="0"/>
            </a:br>
            <a:r>
              <a:rPr lang="fr-FR" sz="4000" i="1" dirty="0">
                <a:effectLst/>
              </a:rPr>
              <a:t>dans toutes les disciplines </a:t>
            </a:r>
            <a:br>
              <a:rPr lang="fr-FR" sz="4000" i="1" dirty="0">
                <a:effectLst/>
              </a:rPr>
            </a:br>
            <a:r>
              <a:rPr lang="fr-FR" sz="2800" i="1" dirty="0"/>
              <a:t>Pour quoi ? Comment ? </a:t>
            </a:r>
            <a:r>
              <a:rPr lang="fr-FR" sz="2400" i="1" dirty="0"/>
              <a:t/>
            </a:r>
            <a:br>
              <a:rPr lang="fr-FR" sz="2400" i="1" dirty="0"/>
            </a:br>
            <a:r>
              <a:rPr lang="fr-FR" sz="5400" dirty="0"/>
              <a:t/>
            </a:r>
            <a:br>
              <a:rPr lang="fr-FR" sz="5400" dirty="0"/>
            </a:br>
            <a:endParaRPr lang="fr-FR" sz="4000" dirty="0"/>
          </a:p>
        </p:txBody>
      </p:sp>
      <p:sp>
        <p:nvSpPr>
          <p:cNvPr id="5123" name="Rectangle 3"/>
          <p:cNvSpPr>
            <a:spLocks noGrp="1" noChangeArrowheads="1"/>
          </p:cNvSpPr>
          <p:nvPr>
            <p:ph type="subTitle" idx="1"/>
          </p:nvPr>
        </p:nvSpPr>
        <p:spPr>
          <a:xfrm>
            <a:off x="4648200" y="4800600"/>
            <a:ext cx="3810000" cy="1905000"/>
          </a:xfrm>
        </p:spPr>
        <p:txBody>
          <a:bodyPr/>
          <a:lstStyle/>
          <a:p>
            <a:pPr algn="r" eaLnBrk="1" hangingPunct="1">
              <a:defRPr/>
            </a:pPr>
            <a:endParaRPr lang="fr-FR" sz="1600" i="1" dirty="0"/>
          </a:p>
          <a:p>
            <a:pPr algn="r" eaLnBrk="1" hangingPunct="1">
              <a:defRPr/>
            </a:pPr>
            <a:r>
              <a:rPr lang="fr-FR" sz="1600" i="1" dirty="0"/>
              <a:t> </a:t>
            </a:r>
            <a:r>
              <a:rPr lang="fr-FR" sz="1600" i="1" dirty="0" smtClean="0"/>
              <a:t>30 novembre </a:t>
            </a:r>
            <a:r>
              <a:rPr lang="fr-FR" sz="1600" i="1" dirty="0"/>
              <a:t>2017 </a:t>
            </a:r>
          </a:p>
          <a:p>
            <a:pPr algn="r" eaLnBrk="1" hangingPunct="1">
              <a:defRPr/>
            </a:pPr>
            <a:r>
              <a:rPr lang="fr-FR" sz="1600" i="1" dirty="0" smtClean="0"/>
              <a:t>Projet ERASMUS</a:t>
            </a:r>
          </a:p>
          <a:p>
            <a:pPr algn="r" eaLnBrk="1" hangingPunct="1">
              <a:defRPr/>
            </a:pPr>
            <a:r>
              <a:rPr lang="fr-FR" sz="1600" i="1" dirty="0" smtClean="0"/>
              <a:t>DASEN Beauvais</a:t>
            </a:r>
            <a:endParaRPr lang="fr-FR" sz="1600" i="1" dirty="0"/>
          </a:p>
          <a:p>
            <a:pPr algn="r" eaLnBrk="1" hangingPunct="1">
              <a:defRPr/>
            </a:pPr>
            <a:r>
              <a:rPr lang="fr-FR" sz="1600" i="1" dirty="0" smtClean="0"/>
              <a:t>Paul </a:t>
            </a:r>
            <a:r>
              <a:rPr lang="fr-FR" sz="1600" i="1" dirty="0"/>
              <a:t>Benaych</a:t>
            </a:r>
            <a:r>
              <a:rPr lang="fr-FR" sz="1600" i="1" dirty="0" smtClean="0"/>
              <a:t>, Michel </a:t>
            </a:r>
            <a:r>
              <a:rPr lang="fr-FR" sz="1600" i="1" dirty="0" err="1" smtClean="0"/>
              <a:t>Savy</a:t>
            </a:r>
            <a:r>
              <a:rPr lang="fr-FR" sz="1600" i="1" dirty="0" smtClean="0"/>
              <a:t>, </a:t>
            </a:r>
            <a:endParaRPr lang="fr-FR" sz="1600" i="1" dirty="0"/>
          </a:p>
          <a:p>
            <a:pPr algn="r" eaLnBrk="1" hangingPunct="1">
              <a:defRPr/>
            </a:pPr>
            <a:r>
              <a:rPr lang="fr-FR" sz="1600" i="1" dirty="0" smtClean="0"/>
              <a:t>Formateurs </a:t>
            </a:r>
            <a:r>
              <a:rPr lang="fr-FR" sz="1600" i="1" dirty="0"/>
              <a:t>du ROLL</a:t>
            </a:r>
          </a:p>
          <a:p>
            <a:pPr algn="r" eaLnBrk="1" hangingPunct="1">
              <a:defRPr/>
            </a:pPr>
            <a:endParaRPr lang="fr-FR" sz="1600" i="1" dirty="0"/>
          </a:p>
        </p:txBody>
      </p:sp>
      <p:pic>
        <p:nvPicPr>
          <p:cNvPr id="3076" name="Image 3" descr="logo_rol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685800"/>
            <a:ext cx="1371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marL="342900" indent="-342900" algn="ctr">
              <a:defRPr/>
            </a:pPr>
            <a:r>
              <a:rPr lang="fr-FR" dirty="0">
                <a:solidFill>
                  <a:schemeClr val="accent1"/>
                </a:solidFill>
              </a:rPr>
              <a:t>L’enjeu politique </a:t>
            </a:r>
          </a:p>
        </p:txBody>
      </p:sp>
      <p:sp>
        <p:nvSpPr>
          <p:cNvPr id="3" name="Espace réservé du contenu 2"/>
          <p:cNvSpPr>
            <a:spLocks noGrp="1"/>
          </p:cNvSpPr>
          <p:nvPr>
            <p:ph idx="1"/>
          </p:nvPr>
        </p:nvSpPr>
        <p:spPr>
          <a:xfrm>
            <a:off x="457200" y="1905000"/>
            <a:ext cx="8686800" cy="4114800"/>
          </a:xfrm>
        </p:spPr>
        <p:txBody>
          <a:bodyPr/>
          <a:lstStyle/>
          <a:p>
            <a:pPr>
              <a:defRPr/>
            </a:pPr>
            <a:endParaRPr lang="fr-FR" sz="2400" dirty="0">
              <a:effectLst/>
            </a:endParaRPr>
          </a:p>
          <a:p>
            <a:pPr>
              <a:defRPr/>
            </a:pPr>
            <a:r>
              <a:rPr lang="fr-FR" sz="3600" dirty="0">
                <a:effectLst/>
              </a:rPr>
              <a:t>Rencontrer </a:t>
            </a:r>
            <a:r>
              <a:rPr lang="fr-FR" sz="3600" b="1" dirty="0">
                <a:effectLst/>
              </a:rPr>
              <a:t>la diversité </a:t>
            </a:r>
            <a:r>
              <a:rPr lang="fr-FR" sz="3600" dirty="0">
                <a:effectLst/>
              </a:rPr>
              <a:t>et la légitimité des interprétations</a:t>
            </a:r>
          </a:p>
          <a:p>
            <a:pPr>
              <a:defRPr/>
            </a:pPr>
            <a:r>
              <a:rPr lang="fr-FR" sz="3600" dirty="0">
                <a:effectLst/>
              </a:rPr>
              <a:t>Apprendre </a:t>
            </a:r>
            <a:r>
              <a:rPr lang="fr-FR" sz="3600" b="1" dirty="0">
                <a:effectLst/>
              </a:rPr>
              <a:t>les vertus de l’altérité</a:t>
            </a:r>
          </a:p>
          <a:p>
            <a:pPr>
              <a:defRPr/>
            </a:pPr>
            <a:endParaRPr lang="fr-FR" sz="3600" dirty="0">
              <a:effectLst/>
            </a:endParaRPr>
          </a:p>
          <a:p>
            <a:pPr marL="0" indent="0">
              <a:buNone/>
              <a:defRPr/>
            </a:pPr>
            <a:r>
              <a:rPr lang="fr-FR" sz="3600" dirty="0">
                <a:effectLst/>
                <a:sym typeface="Wingdings" pitchFamily="2" charset="2"/>
              </a:rPr>
              <a:t> </a:t>
            </a:r>
            <a:r>
              <a:rPr lang="fr-FR" sz="3600" dirty="0">
                <a:effectLst/>
              </a:rPr>
              <a:t>Construire sa citoyenneté en actes</a:t>
            </a:r>
          </a:p>
          <a:p>
            <a:pPr>
              <a:defRPr/>
            </a:pPr>
            <a:endParaRPr lang="fr-FR" dirty="0"/>
          </a:p>
        </p:txBody>
      </p:sp>
    </p:spTree>
    <p:extLst>
      <p:ext uri="{BB962C8B-B14F-4D97-AF65-F5344CB8AC3E}">
        <p14:creationId xmlns:p14="http://schemas.microsoft.com/office/powerpoint/2010/main" val="2839071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92100"/>
            <a:ext cx="8229600" cy="1155700"/>
          </a:xfrm>
        </p:spPr>
        <p:txBody>
          <a:bodyPr/>
          <a:lstStyle/>
          <a:p>
            <a:pPr marL="342900" indent="-342900" algn="ctr">
              <a:defRPr/>
            </a:pPr>
            <a:r>
              <a:rPr lang="fr-FR" dirty="0">
                <a:solidFill>
                  <a:schemeClr val="accent1"/>
                </a:solidFill>
              </a:rPr>
              <a:t>L’enjeu pédagogique </a:t>
            </a:r>
          </a:p>
        </p:txBody>
      </p:sp>
      <p:sp>
        <p:nvSpPr>
          <p:cNvPr id="3" name="Espace réservé du contenu 2"/>
          <p:cNvSpPr>
            <a:spLocks noGrp="1"/>
          </p:cNvSpPr>
          <p:nvPr>
            <p:ph idx="1"/>
          </p:nvPr>
        </p:nvSpPr>
        <p:spPr>
          <a:xfrm>
            <a:off x="450850" y="1371600"/>
            <a:ext cx="8686800" cy="5486400"/>
          </a:xfrm>
        </p:spPr>
        <p:txBody>
          <a:bodyPr/>
          <a:lstStyle/>
          <a:p>
            <a:pPr>
              <a:defRPr/>
            </a:pPr>
            <a:r>
              <a:rPr lang="fr-FR" sz="3600" dirty="0">
                <a:effectLst/>
              </a:rPr>
              <a:t>Favoriser la </a:t>
            </a:r>
            <a:r>
              <a:rPr lang="fr-FR" sz="3600" b="1" dirty="0">
                <a:effectLst/>
              </a:rPr>
              <a:t>polyvalence</a:t>
            </a:r>
            <a:r>
              <a:rPr lang="fr-FR" sz="3600" dirty="0">
                <a:effectLst/>
              </a:rPr>
              <a:t> du lecteur</a:t>
            </a:r>
          </a:p>
          <a:p>
            <a:pPr lvl="1">
              <a:defRPr/>
            </a:pPr>
            <a:r>
              <a:rPr lang="fr-FR" dirty="0">
                <a:effectLst/>
              </a:rPr>
              <a:t>Lire dans </a:t>
            </a:r>
            <a:r>
              <a:rPr lang="fr-FR" b="1" dirty="0">
                <a:effectLst/>
              </a:rPr>
              <a:t>toutes les disciplines</a:t>
            </a:r>
          </a:p>
          <a:p>
            <a:pPr>
              <a:defRPr/>
            </a:pPr>
            <a:r>
              <a:rPr lang="fr-FR" sz="3600" b="1" dirty="0">
                <a:effectLst/>
              </a:rPr>
              <a:t>Adapter ses stratégies </a:t>
            </a:r>
            <a:r>
              <a:rPr lang="fr-FR" sz="3600" dirty="0">
                <a:effectLst/>
              </a:rPr>
              <a:t>de lecteur</a:t>
            </a:r>
          </a:p>
          <a:p>
            <a:pPr lvl="1">
              <a:defRPr/>
            </a:pPr>
            <a:r>
              <a:rPr lang="fr-FR" dirty="0">
                <a:effectLst/>
              </a:rPr>
              <a:t>Au support</a:t>
            </a:r>
          </a:p>
          <a:p>
            <a:pPr lvl="1">
              <a:defRPr/>
            </a:pPr>
            <a:r>
              <a:rPr lang="fr-FR" dirty="0">
                <a:effectLst/>
              </a:rPr>
              <a:t>À la situation</a:t>
            </a:r>
          </a:p>
          <a:p>
            <a:pPr lvl="1">
              <a:defRPr/>
            </a:pPr>
            <a:r>
              <a:rPr lang="fr-FR" dirty="0">
                <a:effectLst/>
              </a:rPr>
              <a:t>Aux finalités de la lecture</a:t>
            </a:r>
          </a:p>
          <a:p>
            <a:pPr lvl="1">
              <a:defRPr/>
            </a:pPr>
            <a:endParaRPr lang="fr-FR" dirty="0">
              <a:effectLst/>
            </a:endParaRPr>
          </a:p>
          <a:p>
            <a:pPr>
              <a:defRPr/>
            </a:pPr>
            <a:r>
              <a:rPr lang="fr-FR" dirty="0">
                <a:effectLst/>
              </a:rPr>
              <a:t>Le              est un outil de </a:t>
            </a:r>
            <a:r>
              <a:rPr lang="fr-FR" b="1" dirty="0">
                <a:effectLst/>
              </a:rPr>
              <a:t>différenciation</a:t>
            </a:r>
          </a:p>
          <a:p>
            <a:pPr marL="0" indent="0">
              <a:buNone/>
              <a:defRPr/>
            </a:pPr>
            <a:r>
              <a:rPr lang="fr-FR" b="1" dirty="0">
                <a:effectLst/>
              </a:rPr>
              <a:t>		</a:t>
            </a:r>
            <a:r>
              <a:rPr lang="fr-FR" dirty="0">
                <a:effectLst/>
              </a:rPr>
              <a:t>en classe, en A.P., dans les E.P.I., …</a:t>
            </a:r>
            <a:endParaRPr lang="fr-FR" dirty="0"/>
          </a:p>
        </p:txBody>
      </p:sp>
      <p:pic>
        <p:nvPicPr>
          <p:cNvPr id="9220" name="Image 3" descr="logo_rol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47800" y="5122985"/>
            <a:ext cx="1600200" cy="90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57830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4638"/>
            <a:ext cx="9144000" cy="1143000"/>
          </a:xfrm>
        </p:spPr>
        <p:txBody>
          <a:bodyPr>
            <a:normAutofit/>
          </a:bodyPr>
          <a:lstStyle/>
          <a:p>
            <a:pPr algn="ctr">
              <a:defRPr/>
            </a:pPr>
            <a:r>
              <a:rPr lang="fr-FR" b="1" cap="all" dirty="0">
                <a:ln w="9000" cmpd="sng">
                  <a:solidFill>
                    <a:schemeClr val="accent4">
                      <a:shade val="50000"/>
                      <a:satMod val="120000"/>
                    </a:schemeClr>
                  </a:solidFill>
                  <a:prstDash val="solid"/>
                </a:ln>
                <a:solidFill>
                  <a:schemeClr val="accent1">
                    <a:lumMod val="60000"/>
                    <a:lumOff val="40000"/>
                  </a:schemeClr>
                </a:solidFill>
                <a:effectLst>
                  <a:reflection blurRad="12700" stA="28000" endPos="45000" dist="1000" dir="5400000" sy="-100000" algn="bl" rotWithShape="0"/>
                </a:effectLst>
              </a:rPr>
              <a:t>la démarche et L’outil clé</a:t>
            </a:r>
            <a:r>
              <a:rPr lang="fr-FR" dirty="0">
                <a:solidFill>
                  <a:schemeClr val="accent1">
                    <a:lumMod val="60000"/>
                    <a:lumOff val="40000"/>
                  </a:schemeClr>
                </a:solidFill>
              </a:rPr>
              <a:t> </a:t>
            </a:r>
            <a:endParaRPr lang="fr-FR" b="1" cap="all" dirty="0">
              <a:ln w="9000" cmpd="sng">
                <a:solidFill>
                  <a:schemeClr val="accent4">
                    <a:shade val="50000"/>
                    <a:satMod val="120000"/>
                  </a:schemeClr>
                </a:solidFill>
                <a:prstDash val="solid"/>
              </a:ln>
              <a:solidFill>
                <a:schemeClr val="accent1">
                  <a:lumMod val="60000"/>
                  <a:lumOff val="40000"/>
                </a:schemeClr>
              </a:solidFill>
              <a:effectLst>
                <a:reflection blurRad="12700" stA="28000" endPos="45000" dist="1000" dir="5400000" sy="-100000" algn="bl" rotWithShape="0"/>
              </a:effectLst>
            </a:endParaRPr>
          </a:p>
        </p:txBody>
      </p:sp>
      <p:sp>
        <p:nvSpPr>
          <p:cNvPr id="3" name="Espace réservé du contenu 2"/>
          <p:cNvSpPr>
            <a:spLocks noGrp="1"/>
          </p:cNvSpPr>
          <p:nvPr>
            <p:ph idx="1"/>
          </p:nvPr>
        </p:nvSpPr>
        <p:spPr>
          <a:xfrm>
            <a:off x="457200" y="1600200"/>
            <a:ext cx="8229600" cy="5257800"/>
          </a:xfrm>
        </p:spPr>
        <p:txBody>
          <a:bodyPr>
            <a:normAutofit/>
          </a:bodyPr>
          <a:lstStyle/>
          <a:p>
            <a:pPr marL="0" indent="0">
              <a:buNone/>
              <a:defRPr/>
            </a:pPr>
            <a:r>
              <a:rPr lang="fr-FR" b="1" dirty="0"/>
              <a:t>L’atelier de compréhension de texte</a:t>
            </a:r>
          </a:p>
          <a:p>
            <a:pPr marL="0" indent="0" algn="ctr">
              <a:buNone/>
              <a:defRPr/>
            </a:pPr>
            <a:r>
              <a:rPr lang="fr-FR" b="1" dirty="0"/>
              <a:t>L’A.C.T.</a:t>
            </a:r>
          </a:p>
          <a:p>
            <a:pPr marL="0" indent="0">
              <a:buNone/>
              <a:defRPr/>
            </a:pPr>
            <a:endParaRPr lang="fr-FR" b="1" dirty="0">
              <a:solidFill>
                <a:schemeClr val="accent1">
                  <a:lumMod val="60000"/>
                  <a:lumOff val="40000"/>
                </a:schemeClr>
              </a:solidFill>
            </a:endParaRPr>
          </a:p>
          <a:p>
            <a:pPr marL="0" indent="0">
              <a:buNone/>
              <a:defRPr/>
            </a:pPr>
            <a:r>
              <a:rPr lang="fr-FR" b="1" dirty="0">
                <a:solidFill>
                  <a:schemeClr val="accent1">
                    <a:lumMod val="60000"/>
                    <a:lumOff val="40000"/>
                  </a:schemeClr>
                </a:solidFill>
              </a:rPr>
              <a:t>Avec un petit groupe d’élèves :</a:t>
            </a:r>
          </a:p>
          <a:p>
            <a:pPr>
              <a:buFont typeface="Wingdings"/>
              <a:buChar char="è"/>
              <a:defRPr/>
            </a:pPr>
            <a:r>
              <a:rPr lang="fr-FR" dirty="0"/>
              <a:t>C’est un espace de </a:t>
            </a:r>
            <a:r>
              <a:rPr lang="fr-FR" b="1" dirty="0"/>
              <a:t>parole libre</a:t>
            </a:r>
          </a:p>
          <a:p>
            <a:pPr>
              <a:buFont typeface="Wingdings"/>
              <a:buChar char="è"/>
              <a:defRPr/>
            </a:pPr>
            <a:endParaRPr lang="fr-FR" b="1" dirty="0"/>
          </a:p>
          <a:p>
            <a:pPr>
              <a:buFont typeface="Wingdings"/>
              <a:buChar char="è"/>
              <a:defRPr/>
            </a:pPr>
            <a:r>
              <a:rPr lang="fr-FR" dirty="0"/>
              <a:t>C’est un espace de </a:t>
            </a:r>
            <a:r>
              <a:rPr lang="fr-FR" b="1" dirty="0"/>
              <a:t>questionnement</a:t>
            </a:r>
          </a:p>
          <a:p>
            <a:pPr>
              <a:buFont typeface="Wingdings"/>
              <a:buChar char="è"/>
              <a:defRPr/>
            </a:pPr>
            <a:r>
              <a:rPr lang="fr-FR" b="1" dirty="0"/>
              <a:t> 20 ACT </a:t>
            </a:r>
            <a:r>
              <a:rPr lang="fr-FR" sz="2400" dirty="0">
                <a:effectLst/>
              </a:rPr>
              <a:t>env.</a:t>
            </a:r>
            <a:r>
              <a:rPr lang="fr-FR" b="1" dirty="0"/>
              <a:t>/élève/an </a:t>
            </a:r>
            <a:endParaRPr lang="fr-FR" dirty="0"/>
          </a:p>
        </p:txBody>
      </p:sp>
    </p:spTree>
    <p:extLst>
      <p:ext uri="{BB962C8B-B14F-4D97-AF65-F5344CB8AC3E}">
        <p14:creationId xmlns:p14="http://schemas.microsoft.com/office/powerpoint/2010/main" val="30779131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heckerboard(across)">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checkerboard(across)">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checkerboard(across)">
                                      <p:cBhvr>
                                        <p:cTn id="3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4638"/>
            <a:ext cx="9144000" cy="1143000"/>
          </a:xfrm>
        </p:spPr>
        <p:txBody>
          <a:bodyPr>
            <a:normAutofit/>
          </a:bodyPr>
          <a:lstStyle/>
          <a:p>
            <a:pPr algn="ctr">
              <a:defRPr/>
            </a:pPr>
            <a:r>
              <a:rPr lang="fr-FR" b="1" cap="all" dirty="0">
                <a:ln w="9000" cmpd="sng">
                  <a:solidFill>
                    <a:schemeClr val="accent4">
                      <a:shade val="50000"/>
                      <a:satMod val="120000"/>
                    </a:schemeClr>
                  </a:solidFill>
                  <a:prstDash val="solid"/>
                </a:ln>
                <a:solidFill>
                  <a:schemeClr val="accent1">
                    <a:lumMod val="60000"/>
                    <a:lumOff val="40000"/>
                  </a:schemeClr>
                </a:solidFill>
                <a:effectLst>
                  <a:reflection blurRad="12700" stA="28000" endPos="45000" dist="1000" dir="5400000" sy="-100000" algn="bl" rotWithShape="0"/>
                </a:effectLst>
              </a:rPr>
              <a:t>L’ACT </a:t>
            </a:r>
            <a:r>
              <a:rPr lang="fr-FR" dirty="0">
                <a:solidFill>
                  <a:schemeClr val="accent1">
                    <a:lumMod val="60000"/>
                    <a:lumOff val="40000"/>
                  </a:schemeClr>
                </a:solidFill>
              </a:rPr>
              <a:t>: un moteur à 4 temps </a:t>
            </a:r>
            <a:endParaRPr lang="fr-FR" b="1" cap="all" dirty="0">
              <a:ln w="9000" cmpd="sng">
                <a:solidFill>
                  <a:schemeClr val="accent4">
                    <a:shade val="50000"/>
                    <a:satMod val="120000"/>
                  </a:schemeClr>
                </a:solidFill>
                <a:prstDash val="solid"/>
              </a:ln>
              <a:solidFill>
                <a:schemeClr val="accent1">
                  <a:lumMod val="60000"/>
                  <a:lumOff val="40000"/>
                </a:schemeClr>
              </a:solidFill>
              <a:effectLst>
                <a:reflection blurRad="12700" stA="28000" endPos="45000" dist="1000" dir="5400000" sy="-100000" algn="bl" rotWithShape="0"/>
              </a:effectLst>
            </a:endParaRPr>
          </a:p>
        </p:txBody>
      </p:sp>
      <p:sp>
        <p:nvSpPr>
          <p:cNvPr id="3" name="Espace réservé du contenu 2"/>
          <p:cNvSpPr>
            <a:spLocks noGrp="1"/>
          </p:cNvSpPr>
          <p:nvPr>
            <p:ph idx="1"/>
          </p:nvPr>
        </p:nvSpPr>
        <p:spPr>
          <a:xfrm>
            <a:off x="457200" y="1600200"/>
            <a:ext cx="8229600" cy="5257800"/>
          </a:xfrm>
        </p:spPr>
        <p:txBody>
          <a:bodyPr>
            <a:normAutofit lnSpcReduction="10000"/>
          </a:bodyPr>
          <a:lstStyle/>
          <a:p>
            <a:pPr marL="0" indent="0">
              <a:buNone/>
              <a:defRPr/>
            </a:pPr>
            <a:r>
              <a:rPr lang="fr-FR" b="1" dirty="0"/>
              <a:t>1. Lecture</a:t>
            </a:r>
            <a:r>
              <a:rPr lang="fr-FR" dirty="0"/>
              <a:t> individuelle, 	</a:t>
            </a:r>
            <a:r>
              <a:rPr lang="fr-FR" dirty="0">
                <a:sym typeface="Wingdings" pitchFamily="2" charset="2"/>
              </a:rPr>
              <a:t> </a:t>
            </a:r>
            <a:r>
              <a:rPr lang="fr-FR" dirty="0">
                <a:solidFill>
                  <a:srgbClr val="FFFF00"/>
                </a:solidFill>
              </a:rPr>
              <a:t>5 min.</a:t>
            </a:r>
          </a:p>
          <a:p>
            <a:pPr marL="0" indent="0">
              <a:buFontTx/>
              <a:buNone/>
              <a:defRPr/>
            </a:pPr>
            <a:endParaRPr lang="fr-FR" dirty="0"/>
          </a:p>
          <a:p>
            <a:pPr marL="0" indent="0">
              <a:buFontTx/>
              <a:buNone/>
              <a:defRPr/>
            </a:pPr>
            <a:r>
              <a:rPr lang="fr-FR" b="1" dirty="0"/>
              <a:t>2</a:t>
            </a:r>
            <a:r>
              <a:rPr lang="fr-FR" dirty="0"/>
              <a:t>. </a:t>
            </a:r>
            <a:r>
              <a:rPr lang="fr-FR" b="1" dirty="0"/>
              <a:t>Echanges</a:t>
            </a:r>
            <a:r>
              <a:rPr lang="fr-FR" dirty="0"/>
              <a:t>  sur le texte, émergence des    	représentations  	</a:t>
            </a:r>
            <a:r>
              <a:rPr lang="fr-FR" dirty="0">
                <a:sym typeface="Wingdings" pitchFamily="2" charset="2"/>
              </a:rPr>
              <a:t> </a:t>
            </a:r>
            <a:r>
              <a:rPr lang="fr-FR" dirty="0">
                <a:solidFill>
                  <a:srgbClr val="FFFF00"/>
                </a:solidFill>
              </a:rPr>
              <a:t>15 à 20 min.</a:t>
            </a:r>
          </a:p>
          <a:p>
            <a:pPr marL="0" indent="0">
              <a:buNone/>
              <a:defRPr/>
            </a:pPr>
            <a:endParaRPr lang="fr-FR" dirty="0"/>
          </a:p>
          <a:p>
            <a:pPr marL="0" indent="0">
              <a:buFontTx/>
              <a:buNone/>
              <a:defRPr/>
            </a:pPr>
            <a:r>
              <a:rPr lang="fr-FR" b="1" dirty="0"/>
              <a:t>3</a:t>
            </a:r>
            <a:r>
              <a:rPr lang="fr-FR" dirty="0"/>
              <a:t>. </a:t>
            </a:r>
            <a:r>
              <a:rPr lang="fr-FR" b="1" dirty="0"/>
              <a:t>Vérification</a:t>
            </a:r>
            <a:r>
              <a:rPr lang="fr-FR" dirty="0"/>
              <a:t>, retour au texte, analyse des 	hypothèses		</a:t>
            </a:r>
            <a:r>
              <a:rPr lang="fr-FR" dirty="0">
                <a:sym typeface="Wingdings" pitchFamily="2" charset="2"/>
              </a:rPr>
              <a:t> </a:t>
            </a:r>
            <a:r>
              <a:rPr lang="fr-FR" dirty="0">
                <a:solidFill>
                  <a:srgbClr val="FFFF00"/>
                </a:solidFill>
              </a:rPr>
              <a:t>15 min.</a:t>
            </a:r>
          </a:p>
          <a:p>
            <a:pPr marL="514350" indent="-514350">
              <a:buFont typeface="+mj-lt"/>
              <a:buAutoNum type="arabicPeriod"/>
              <a:defRPr/>
            </a:pPr>
            <a:endParaRPr lang="fr-FR" dirty="0"/>
          </a:p>
          <a:p>
            <a:pPr marL="0" indent="0">
              <a:buFontTx/>
              <a:buNone/>
              <a:defRPr/>
            </a:pPr>
            <a:r>
              <a:rPr lang="fr-FR" b="1" dirty="0"/>
              <a:t>4</a:t>
            </a:r>
            <a:r>
              <a:rPr lang="fr-FR" dirty="0"/>
              <a:t>. </a:t>
            </a:r>
            <a:r>
              <a:rPr lang="fr-FR" b="1" dirty="0"/>
              <a:t>Métacognition,</a:t>
            </a:r>
            <a:r>
              <a:rPr lang="fr-FR" dirty="0"/>
              <a:t> « Qu’avons-nous appris à faire ? Comment ?		</a:t>
            </a:r>
            <a:r>
              <a:rPr lang="fr-FR" dirty="0">
                <a:sym typeface="Wingdings" pitchFamily="2" charset="2"/>
              </a:rPr>
              <a:t> </a:t>
            </a:r>
            <a:r>
              <a:rPr lang="fr-FR" dirty="0">
                <a:solidFill>
                  <a:srgbClr val="FFFF00"/>
                </a:solidFill>
              </a:rPr>
              <a:t>5 min.</a:t>
            </a:r>
          </a:p>
        </p:txBody>
      </p:sp>
    </p:spTree>
    <p:extLst>
      <p:ext uri="{BB962C8B-B14F-4D97-AF65-F5344CB8AC3E}">
        <p14:creationId xmlns:p14="http://schemas.microsoft.com/office/powerpoint/2010/main" val="25622898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heckerboard(across)">
                                      <p:cBhvr>
                                        <p:cTn id="22" dur="500"/>
                                        <p:tgtEl>
                                          <p:spTgt spid="3">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checkerboard(across)">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2400" y="292100"/>
            <a:ext cx="8991600" cy="1384300"/>
          </a:xfrm>
        </p:spPr>
        <p:txBody>
          <a:bodyPr/>
          <a:lstStyle/>
          <a:p>
            <a:pPr algn="ctr">
              <a:defRPr/>
            </a:pPr>
            <a:r>
              <a:rPr lang="fr-FR" dirty="0"/>
              <a:t>Vivre un A.C.T.</a:t>
            </a:r>
            <a:br>
              <a:rPr lang="fr-FR" dirty="0"/>
            </a:br>
            <a:r>
              <a:rPr lang="fr-FR" i="1" dirty="0">
                <a:solidFill>
                  <a:schemeClr val="bg2"/>
                </a:solidFill>
                <a:effectLst/>
              </a:rPr>
              <a:t>Une éducation au questionnement</a:t>
            </a:r>
            <a:endParaRPr lang="fr-FR" i="1" dirty="0"/>
          </a:p>
        </p:txBody>
      </p:sp>
      <p:sp>
        <p:nvSpPr>
          <p:cNvPr id="3" name="Espace réservé du contenu 2"/>
          <p:cNvSpPr>
            <a:spLocks noGrp="1"/>
          </p:cNvSpPr>
          <p:nvPr>
            <p:ph idx="1"/>
          </p:nvPr>
        </p:nvSpPr>
        <p:spPr>
          <a:xfrm>
            <a:off x="457200" y="1905000"/>
            <a:ext cx="8229600" cy="4419600"/>
          </a:xfrm>
        </p:spPr>
        <p:txBody>
          <a:bodyPr/>
          <a:lstStyle/>
          <a:p>
            <a:pPr>
              <a:defRPr/>
            </a:pPr>
            <a:r>
              <a:rPr lang="fr-FR" dirty="0"/>
              <a:t>Questionnons un texte :</a:t>
            </a:r>
          </a:p>
          <a:p>
            <a:pPr marL="0" indent="0" algn="ctr">
              <a:buFontTx/>
              <a:buNone/>
              <a:defRPr/>
            </a:pPr>
            <a:r>
              <a:rPr lang="fr-FR" dirty="0"/>
              <a:t/>
            </a:r>
            <a:br>
              <a:rPr lang="fr-FR" dirty="0"/>
            </a:br>
            <a:r>
              <a:rPr lang="fr-FR" dirty="0"/>
              <a:t>« </a:t>
            </a:r>
            <a:r>
              <a:rPr lang="fr-FR" i="1" dirty="0"/>
              <a:t>Brosse bizarre »</a:t>
            </a:r>
          </a:p>
          <a:p>
            <a:pPr marL="0" indent="0" algn="r">
              <a:buFontTx/>
              <a:buNone/>
              <a:defRPr/>
            </a:pPr>
            <a:r>
              <a:rPr lang="fr-FR" sz="2400" i="1" dirty="0"/>
              <a:t>Jean </a:t>
            </a:r>
            <a:r>
              <a:rPr lang="fr-FR" sz="2400" i="1" dirty="0" err="1"/>
              <a:t>Guilloré</a:t>
            </a:r>
            <a:endParaRPr lang="fr-FR" sz="2400" dirty="0"/>
          </a:p>
        </p:txBody>
      </p:sp>
    </p:spTree>
    <p:extLst>
      <p:ext uri="{BB962C8B-B14F-4D97-AF65-F5344CB8AC3E}">
        <p14:creationId xmlns:p14="http://schemas.microsoft.com/office/powerpoint/2010/main" val="363693191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defRPr/>
            </a:pPr>
            <a:r>
              <a:rPr lang="fr-FR" sz="2800" dirty="0"/>
              <a:t>4 niveaux de lecture</a:t>
            </a:r>
          </a:p>
        </p:txBody>
      </p:sp>
      <p:sp>
        <p:nvSpPr>
          <p:cNvPr id="3" name="Espace réservé du contenu 2"/>
          <p:cNvSpPr>
            <a:spLocks noGrp="1"/>
          </p:cNvSpPr>
          <p:nvPr>
            <p:ph idx="1"/>
          </p:nvPr>
        </p:nvSpPr>
        <p:spPr>
          <a:xfrm>
            <a:off x="3810000" y="273050"/>
            <a:ext cx="4876800" cy="5853113"/>
          </a:xfrm>
        </p:spPr>
        <p:txBody>
          <a:bodyPr/>
          <a:lstStyle/>
          <a:p>
            <a:pPr marL="0" indent="0">
              <a:buFontTx/>
              <a:buNone/>
              <a:defRPr/>
            </a:pPr>
            <a:r>
              <a:rPr lang="fr-FR" dirty="0">
                <a:effectLst/>
              </a:rPr>
              <a:t> </a:t>
            </a:r>
          </a:p>
          <a:p>
            <a:pPr>
              <a:defRPr/>
            </a:pPr>
            <a:endParaRPr lang="fr-FR" dirty="0">
              <a:effectLst/>
            </a:endParaRPr>
          </a:p>
          <a:p>
            <a:pPr>
              <a:defRPr/>
            </a:pPr>
            <a:endParaRPr lang="fr-FR" dirty="0">
              <a:effectLst/>
            </a:endParaRPr>
          </a:p>
          <a:p>
            <a:pPr>
              <a:defRPr/>
            </a:pPr>
            <a:r>
              <a:rPr lang="fr-FR" dirty="0">
                <a:effectLst/>
              </a:rPr>
              <a:t>Le narrateur a un nouvel ami, Brice </a:t>
            </a:r>
            <a:r>
              <a:rPr lang="fr-FR" dirty="0" err="1">
                <a:effectLst/>
              </a:rPr>
              <a:t>Bosard</a:t>
            </a:r>
            <a:r>
              <a:rPr lang="fr-FR" dirty="0">
                <a:effectLst/>
              </a:rPr>
              <a:t>. Les autres camarades de la classe se moquent du nouveau venu.</a:t>
            </a:r>
          </a:p>
          <a:p>
            <a:pPr>
              <a:defRPr/>
            </a:pPr>
            <a:endParaRPr lang="fr-FR" dirty="0">
              <a:effectLst/>
            </a:endParaRPr>
          </a:p>
        </p:txBody>
      </p:sp>
      <p:sp>
        <p:nvSpPr>
          <p:cNvPr id="4" name="Espace réservé du texte 3"/>
          <p:cNvSpPr>
            <a:spLocks noGrp="1"/>
          </p:cNvSpPr>
          <p:nvPr>
            <p:ph type="body" sz="half" idx="2"/>
          </p:nvPr>
        </p:nvSpPr>
        <p:spPr>
          <a:xfrm>
            <a:off x="304800" y="1295400"/>
            <a:ext cx="3429000" cy="4691063"/>
          </a:xfrm>
        </p:spPr>
        <p:txBody>
          <a:bodyPr/>
          <a:lstStyle/>
          <a:p>
            <a:pPr>
              <a:defRPr/>
            </a:pPr>
            <a:endParaRPr lang="fr-FR" sz="3200" dirty="0"/>
          </a:p>
          <a:p>
            <a:pPr>
              <a:defRPr/>
            </a:pPr>
            <a:endParaRPr lang="fr-FR" sz="3200" dirty="0"/>
          </a:p>
          <a:p>
            <a:pPr marL="514350" indent="-514350">
              <a:buFontTx/>
              <a:buAutoNum type="arabicPeriod"/>
              <a:defRPr/>
            </a:pPr>
            <a:r>
              <a:rPr lang="fr-FR" sz="3200" b="1" dirty="0"/>
              <a:t>Le sens</a:t>
            </a:r>
          </a:p>
          <a:p>
            <a:pPr>
              <a:defRPr/>
            </a:pPr>
            <a:r>
              <a:rPr lang="fr-FR" sz="3200" b="1" dirty="0"/>
              <a:t>    littéral </a:t>
            </a:r>
          </a:p>
        </p:txBody>
      </p:sp>
    </p:spTree>
    <p:extLst>
      <p:ext uri="{BB962C8B-B14F-4D97-AF65-F5344CB8AC3E}">
        <p14:creationId xmlns:p14="http://schemas.microsoft.com/office/powerpoint/2010/main" val="1340789608"/>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defRPr/>
            </a:pPr>
            <a:r>
              <a:rPr lang="fr-FR" sz="3200" dirty="0"/>
              <a:t>4 niveaux de lecture</a:t>
            </a:r>
          </a:p>
        </p:txBody>
      </p:sp>
      <p:sp>
        <p:nvSpPr>
          <p:cNvPr id="3" name="Espace réservé du contenu 2"/>
          <p:cNvSpPr>
            <a:spLocks noGrp="1"/>
          </p:cNvSpPr>
          <p:nvPr>
            <p:ph idx="1"/>
          </p:nvPr>
        </p:nvSpPr>
        <p:spPr/>
        <p:txBody>
          <a:bodyPr/>
          <a:lstStyle/>
          <a:p>
            <a:pPr>
              <a:defRPr/>
            </a:pPr>
            <a:endParaRPr lang="fr-FR" dirty="0">
              <a:effectLst/>
            </a:endParaRPr>
          </a:p>
          <a:p>
            <a:pPr>
              <a:defRPr/>
            </a:pPr>
            <a:endParaRPr lang="fr-FR" dirty="0">
              <a:effectLst/>
            </a:endParaRPr>
          </a:p>
          <a:p>
            <a:pPr>
              <a:defRPr/>
            </a:pPr>
            <a:endParaRPr lang="fr-FR" dirty="0">
              <a:effectLst/>
            </a:endParaRPr>
          </a:p>
          <a:p>
            <a:pPr>
              <a:defRPr/>
            </a:pPr>
            <a:r>
              <a:rPr lang="fr-FR" dirty="0">
                <a:effectLst/>
              </a:rPr>
              <a:t>Un nouvel élève arrive dans la classe mais il n’est pas bien accueilli par les élèves. Seul, le narrateur en fait son ami.</a:t>
            </a:r>
          </a:p>
          <a:p>
            <a:pPr>
              <a:defRPr/>
            </a:pPr>
            <a:endParaRPr lang="fr-FR" dirty="0"/>
          </a:p>
        </p:txBody>
      </p:sp>
      <p:sp>
        <p:nvSpPr>
          <p:cNvPr id="4" name="Espace réservé du texte 3"/>
          <p:cNvSpPr>
            <a:spLocks noGrp="1"/>
          </p:cNvSpPr>
          <p:nvPr>
            <p:ph type="body" sz="half" idx="2"/>
          </p:nvPr>
        </p:nvSpPr>
        <p:spPr/>
        <p:txBody>
          <a:bodyPr/>
          <a:lstStyle/>
          <a:p>
            <a:pPr>
              <a:defRPr/>
            </a:pPr>
            <a:endParaRPr lang="fr-FR" sz="2400" b="1" dirty="0">
              <a:effectLst/>
            </a:endParaRPr>
          </a:p>
          <a:p>
            <a:pPr>
              <a:defRPr/>
            </a:pPr>
            <a:endParaRPr lang="fr-FR" sz="2400" b="1" dirty="0">
              <a:effectLst/>
            </a:endParaRPr>
          </a:p>
          <a:p>
            <a:pPr>
              <a:defRPr/>
            </a:pPr>
            <a:r>
              <a:rPr lang="fr-FR" sz="3200" b="1" dirty="0">
                <a:effectLst/>
              </a:rPr>
              <a:t>2. Le sens</a:t>
            </a:r>
          </a:p>
          <a:p>
            <a:pPr>
              <a:defRPr/>
            </a:pPr>
            <a:r>
              <a:rPr lang="fr-FR" sz="3200" b="1" dirty="0">
                <a:effectLst/>
              </a:rPr>
              <a:t>    allusif    </a:t>
            </a:r>
            <a:r>
              <a:rPr lang="fr-FR" sz="3200" b="1" dirty="0">
                <a:effectLst/>
                <a:sym typeface="Wingdings"/>
              </a:rPr>
              <a:t></a:t>
            </a:r>
            <a:endParaRPr lang="fr-FR" sz="3200" dirty="0">
              <a:effectLst/>
            </a:endParaRPr>
          </a:p>
          <a:p>
            <a:pPr>
              <a:defRPr/>
            </a:pPr>
            <a:r>
              <a:rPr lang="fr-FR" b="1" dirty="0">
                <a:effectLst/>
              </a:rPr>
              <a:t> </a:t>
            </a:r>
            <a:endParaRPr lang="fr-FR" dirty="0">
              <a:effectLst/>
            </a:endParaRPr>
          </a:p>
          <a:p>
            <a:pPr>
              <a:defRPr/>
            </a:pPr>
            <a:r>
              <a:rPr lang="fr-FR" b="1" dirty="0">
                <a:effectLst/>
              </a:rPr>
              <a:t> </a:t>
            </a:r>
            <a:endParaRPr lang="fr-FR" dirty="0">
              <a:effectLst/>
            </a:endParaRPr>
          </a:p>
          <a:p>
            <a:pPr>
              <a:defRPr/>
            </a:pPr>
            <a:r>
              <a:rPr lang="fr-FR" b="1" dirty="0">
                <a:effectLst/>
              </a:rPr>
              <a:t> </a:t>
            </a:r>
            <a:endParaRPr lang="fr-FR" dirty="0">
              <a:effectLst/>
            </a:endParaRPr>
          </a:p>
          <a:p>
            <a:pPr>
              <a:defRPr/>
            </a:pPr>
            <a:r>
              <a:rPr lang="fr-FR" b="1" dirty="0">
                <a:effectLst/>
              </a:rPr>
              <a:t> </a:t>
            </a:r>
            <a:endParaRPr lang="fr-FR" dirty="0">
              <a:effectLst/>
            </a:endParaRPr>
          </a:p>
          <a:p>
            <a:pPr>
              <a:defRPr/>
            </a:pPr>
            <a:endParaRPr lang="fr-FR" dirty="0"/>
          </a:p>
        </p:txBody>
      </p:sp>
    </p:spTree>
    <p:extLst>
      <p:ext uri="{BB962C8B-B14F-4D97-AF65-F5344CB8AC3E}">
        <p14:creationId xmlns:p14="http://schemas.microsoft.com/office/powerpoint/2010/main" val="2190976962"/>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defRPr/>
            </a:pPr>
            <a:r>
              <a:rPr lang="fr-FR" sz="3200" dirty="0"/>
              <a:t>4 niveaux de lecture</a:t>
            </a:r>
          </a:p>
        </p:txBody>
      </p:sp>
      <p:sp>
        <p:nvSpPr>
          <p:cNvPr id="3" name="Espace réservé du contenu 2"/>
          <p:cNvSpPr>
            <a:spLocks noGrp="1"/>
          </p:cNvSpPr>
          <p:nvPr>
            <p:ph idx="1"/>
          </p:nvPr>
        </p:nvSpPr>
        <p:spPr/>
        <p:txBody>
          <a:bodyPr/>
          <a:lstStyle/>
          <a:p>
            <a:pPr>
              <a:defRPr/>
            </a:pPr>
            <a:r>
              <a:rPr lang="fr-FR" dirty="0">
                <a:effectLst/>
              </a:rPr>
              <a:t>Le narrateur trouve son ami formidable, il ne le repousse pas, à l’inverse des autres, qui n’aiment pas le garçon parce qu’ils le trouvent « bizarre ».</a:t>
            </a:r>
          </a:p>
          <a:p>
            <a:pPr>
              <a:defRPr/>
            </a:pPr>
            <a:r>
              <a:rPr lang="fr-FR" dirty="0">
                <a:effectLst/>
              </a:rPr>
              <a:t>Le narrateur apprécie son calme et son intelligence.</a:t>
            </a:r>
            <a:endParaRPr lang="fr-FR" dirty="0"/>
          </a:p>
        </p:txBody>
      </p:sp>
      <p:sp>
        <p:nvSpPr>
          <p:cNvPr id="4" name="Espace réservé du texte 3"/>
          <p:cNvSpPr>
            <a:spLocks noGrp="1"/>
          </p:cNvSpPr>
          <p:nvPr>
            <p:ph type="body" sz="half" idx="2"/>
          </p:nvPr>
        </p:nvSpPr>
        <p:spPr>
          <a:xfrm>
            <a:off x="457200" y="1435100"/>
            <a:ext cx="3581400" cy="4691063"/>
          </a:xfrm>
        </p:spPr>
        <p:txBody>
          <a:bodyPr/>
          <a:lstStyle/>
          <a:p>
            <a:pPr>
              <a:defRPr/>
            </a:pPr>
            <a:r>
              <a:rPr lang="fr-FR" b="1" dirty="0">
                <a:effectLst/>
              </a:rPr>
              <a:t> </a:t>
            </a:r>
            <a:endParaRPr lang="fr-FR" dirty="0">
              <a:effectLst/>
            </a:endParaRPr>
          </a:p>
          <a:p>
            <a:pPr>
              <a:defRPr/>
            </a:pPr>
            <a:r>
              <a:rPr lang="fr-FR" b="1" dirty="0">
                <a:effectLst/>
              </a:rPr>
              <a:t> </a:t>
            </a:r>
            <a:endParaRPr lang="fr-FR" dirty="0">
              <a:effectLst/>
            </a:endParaRPr>
          </a:p>
          <a:p>
            <a:pPr>
              <a:defRPr/>
            </a:pPr>
            <a:r>
              <a:rPr lang="fr-FR" b="1" dirty="0">
                <a:effectLst/>
              </a:rPr>
              <a:t> </a:t>
            </a:r>
            <a:endParaRPr lang="fr-FR" dirty="0">
              <a:effectLst/>
            </a:endParaRPr>
          </a:p>
          <a:p>
            <a:pPr>
              <a:defRPr/>
            </a:pPr>
            <a:r>
              <a:rPr lang="fr-FR" sz="3200" b="1" dirty="0">
                <a:effectLst/>
              </a:rPr>
              <a:t>3. Les interprétations</a:t>
            </a:r>
          </a:p>
          <a:p>
            <a:pPr>
              <a:defRPr/>
            </a:pPr>
            <a:r>
              <a:rPr lang="fr-FR" sz="3200" b="1" dirty="0">
                <a:effectLst/>
              </a:rPr>
              <a:t>                </a:t>
            </a:r>
            <a:r>
              <a:rPr lang="fr-FR" sz="3200" b="1" dirty="0">
                <a:effectLst/>
                <a:sym typeface="Wingdings"/>
              </a:rPr>
              <a:t></a:t>
            </a:r>
          </a:p>
          <a:p>
            <a:pPr>
              <a:defRPr/>
            </a:pPr>
            <a:endParaRPr lang="fr-FR" sz="3200" b="1" dirty="0">
              <a:effectLst/>
              <a:sym typeface="Wingdings"/>
            </a:endParaRPr>
          </a:p>
          <a:p>
            <a:pPr>
              <a:defRPr/>
            </a:pPr>
            <a:r>
              <a:rPr lang="fr-FR" sz="2400" b="1" i="1" dirty="0">
                <a:effectLst/>
                <a:sym typeface="Wingdings"/>
              </a:rPr>
              <a:t>(parmi  d’autres…)</a:t>
            </a:r>
            <a:endParaRPr lang="fr-FR" sz="2400" i="1" dirty="0">
              <a:effectLst/>
            </a:endParaRPr>
          </a:p>
          <a:p>
            <a:pPr>
              <a:defRPr/>
            </a:pPr>
            <a:r>
              <a:rPr lang="fr-FR" b="1" dirty="0">
                <a:effectLst/>
              </a:rPr>
              <a:t> </a:t>
            </a:r>
            <a:endParaRPr lang="fr-FR" dirty="0">
              <a:effectLst/>
            </a:endParaRPr>
          </a:p>
          <a:p>
            <a:pPr>
              <a:defRPr/>
            </a:pPr>
            <a:endParaRPr lang="fr-FR" dirty="0"/>
          </a:p>
        </p:txBody>
      </p:sp>
    </p:spTree>
    <p:extLst>
      <p:ext uri="{BB962C8B-B14F-4D97-AF65-F5344CB8AC3E}">
        <p14:creationId xmlns:p14="http://schemas.microsoft.com/office/powerpoint/2010/main" val="99972266"/>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defRPr/>
            </a:pPr>
            <a:r>
              <a:rPr lang="fr-FR" sz="3200" dirty="0"/>
              <a:t>4 niveaux de lecture</a:t>
            </a:r>
          </a:p>
        </p:txBody>
      </p:sp>
      <p:sp>
        <p:nvSpPr>
          <p:cNvPr id="3" name="Espace réservé du contenu 2"/>
          <p:cNvSpPr>
            <a:spLocks noGrp="1"/>
          </p:cNvSpPr>
          <p:nvPr>
            <p:ph idx="1"/>
          </p:nvPr>
        </p:nvSpPr>
        <p:spPr>
          <a:xfrm>
            <a:off x="3575050" y="273050"/>
            <a:ext cx="5568950" cy="6432550"/>
          </a:xfrm>
        </p:spPr>
        <p:txBody>
          <a:bodyPr/>
          <a:lstStyle/>
          <a:p>
            <a:pPr>
              <a:defRPr/>
            </a:pPr>
            <a:r>
              <a:rPr lang="fr-FR" dirty="0">
                <a:effectLst/>
              </a:rPr>
              <a:t>Les autres élèves se moquent de Brice, ils ne s’intéressent qu‘à son apparence, ne voient pas en lui sa personnalité. Pourtant, s’ils prenaient le temps, ils verraient que Brice est tranquille, intelligent et formidable.</a:t>
            </a:r>
          </a:p>
          <a:p>
            <a:pPr>
              <a:defRPr/>
            </a:pPr>
            <a:r>
              <a:rPr lang="fr-FR" dirty="0">
                <a:effectLst/>
              </a:rPr>
              <a:t>Aller au-delà des apparences.</a:t>
            </a:r>
          </a:p>
          <a:p>
            <a:pPr>
              <a:defRPr/>
            </a:pPr>
            <a:r>
              <a:rPr lang="fr-FR" dirty="0"/>
              <a:t>Être ouvert aux autres.</a:t>
            </a:r>
          </a:p>
          <a:p>
            <a:pPr>
              <a:defRPr/>
            </a:pPr>
            <a:endParaRPr lang="fr-FR" dirty="0"/>
          </a:p>
        </p:txBody>
      </p:sp>
      <p:sp>
        <p:nvSpPr>
          <p:cNvPr id="4" name="Espace réservé du texte 3"/>
          <p:cNvSpPr>
            <a:spLocks noGrp="1"/>
          </p:cNvSpPr>
          <p:nvPr>
            <p:ph type="body" sz="half" idx="2"/>
          </p:nvPr>
        </p:nvSpPr>
        <p:spPr/>
        <p:txBody>
          <a:bodyPr/>
          <a:lstStyle/>
          <a:p>
            <a:pPr>
              <a:defRPr/>
            </a:pPr>
            <a:r>
              <a:rPr lang="fr-FR" b="1" dirty="0">
                <a:effectLst/>
              </a:rPr>
              <a:t> </a:t>
            </a:r>
            <a:endParaRPr lang="fr-FR" dirty="0">
              <a:effectLst/>
            </a:endParaRPr>
          </a:p>
          <a:p>
            <a:pPr>
              <a:defRPr/>
            </a:pPr>
            <a:r>
              <a:rPr lang="fr-FR" b="1" dirty="0">
                <a:effectLst/>
              </a:rPr>
              <a:t> </a:t>
            </a:r>
            <a:endParaRPr lang="fr-FR" dirty="0">
              <a:effectLst/>
            </a:endParaRPr>
          </a:p>
          <a:p>
            <a:pPr>
              <a:defRPr/>
            </a:pPr>
            <a:r>
              <a:rPr lang="fr-FR" b="1" dirty="0">
                <a:effectLst/>
              </a:rPr>
              <a:t> </a:t>
            </a:r>
            <a:endParaRPr lang="fr-FR" dirty="0">
              <a:effectLst/>
            </a:endParaRPr>
          </a:p>
          <a:p>
            <a:pPr>
              <a:defRPr/>
            </a:pPr>
            <a:r>
              <a:rPr lang="fr-FR" b="1" dirty="0">
                <a:effectLst/>
              </a:rPr>
              <a:t> </a:t>
            </a:r>
            <a:endParaRPr lang="fr-FR" dirty="0">
              <a:effectLst/>
            </a:endParaRPr>
          </a:p>
          <a:p>
            <a:pPr>
              <a:defRPr/>
            </a:pPr>
            <a:r>
              <a:rPr lang="fr-FR" sz="3200" b="1" dirty="0">
                <a:effectLst/>
              </a:rPr>
              <a:t>4. le(s) sens </a:t>
            </a:r>
          </a:p>
          <a:p>
            <a:pPr>
              <a:defRPr/>
            </a:pPr>
            <a:r>
              <a:rPr lang="fr-FR" sz="3200" b="1" dirty="0">
                <a:effectLst/>
              </a:rPr>
              <a:t>     caché(s)     </a:t>
            </a:r>
            <a:r>
              <a:rPr lang="fr-FR" sz="3200" b="1" dirty="0">
                <a:effectLst/>
                <a:sym typeface="Wingdings"/>
              </a:rPr>
              <a:t></a:t>
            </a:r>
            <a:endParaRPr lang="fr-FR" sz="3200" dirty="0">
              <a:effectLst/>
            </a:endParaRPr>
          </a:p>
          <a:p>
            <a:pPr>
              <a:defRPr/>
            </a:pPr>
            <a:endParaRPr lang="fr-FR" dirty="0"/>
          </a:p>
        </p:txBody>
      </p:sp>
    </p:spTree>
    <p:extLst>
      <p:ext uri="{BB962C8B-B14F-4D97-AF65-F5344CB8AC3E}">
        <p14:creationId xmlns:p14="http://schemas.microsoft.com/office/powerpoint/2010/main" val="2995875068"/>
      </p:ext>
    </p:extLst>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0" y="228600"/>
            <a:ext cx="8991600" cy="1905000"/>
          </a:xfrm>
        </p:spPr>
        <p:txBody>
          <a:bodyPr/>
          <a:lstStyle/>
          <a:p>
            <a:pPr lvl="1" algn="ctr" eaLnBrk="1" hangingPunct="1">
              <a:defRPr/>
            </a:pPr>
            <a:r>
              <a:rPr lang="fr-FR" sz="3200" i="1" dirty="0">
                <a:solidFill>
                  <a:srgbClr val="FFFF00"/>
                </a:solidFill>
                <a:latin typeface="Comic Sans MS" pitchFamily="66" charset="0"/>
              </a:rPr>
              <a:t>Ce n’est pas « une explication de texte »</a:t>
            </a:r>
            <a:endParaRPr lang="fr-FR" sz="4800" i="1" dirty="0">
              <a:solidFill>
                <a:schemeClr val="hlink"/>
              </a:solidFill>
            </a:endParaRPr>
          </a:p>
        </p:txBody>
      </p:sp>
      <p:sp>
        <p:nvSpPr>
          <p:cNvPr id="22531" name="Text Box 3"/>
          <p:cNvSpPr txBox="1">
            <a:spLocks noChangeArrowheads="1"/>
          </p:cNvSpPr>
          <p:nvPr/>
        </p:nvSpPr>
        <p:spPr bwMode="auto">
          <a:xfrm>
            <a:off x="152400" y="1828800"/>
            <a:ext cx="8839200" cy="6727996"/>
          </a:xfrm>
          <a:prstGeom prst="rect">
            <a:avLst/>
          </a:prstGeom>
          <a:noFill/>
          <a:ln>
            <a:noFill/>
          </a:ln>
          <a:effectLst/>
          <a:extLst/>
        </p:spPr>
        <p:txBody>
          <a:bodyPr>
            <a:spAutoFit/>
          </a:bodyPr>
          <a:lstStyle>
            <a:lvl1pPr marL="457200" indent="-457200">
              <a:defRPr>
                <a:solidFill>
                  <a:schemeClr val="tx1"/>
                </a:solidFill>
                <a:latin typeface="Arial" charset="0"/>
              </a:defRPr>
            </a:lvl1pPr>
            <a:lvl2pPr marL="914400" indent="-457200">
              <a:defRPr>
                <a:solidFill>
                  <a:schemeClr val="tx1"/>
                </a:solidFill>
                <a:latin typeface="Arial" charset="0"/>
              </a:defRPr>
            </a:lvl2pPr>
            <a:lvl3pPr marL="1371600" indent="-457200">
              <a:defRPr>
                <a:solidFill>
                  <a:schemeClr val="tx1"/>
                </a:solidFill>
                <a:latin typeface="Arial" charset="0"/>
              </a:defRPr>
            </a:lvl3pPr>
            <a:lvl4pPr marL="1828800" indent="-457200">
              <a:defRPr>
                <a:solidFill>
                  <a:schemeClr val="tx1"/>
                </a:solidFill>
                <a:latin typeface="Arial" charset="0"/>
              </a:defRPr>
            </a:lvl4pPr>
            <a:lvl5pPr marL="2286000" indent="-457200">
              <a:defRPr>
                <a:solidFill>
                  <a:schemeClr val="tx1"/>
                </a:solidFill>
                <a:latin typeface="Arial" charset="0"/>
              </a:defRPr>
            </a:lvl5pPr>
            <a:lvl6pPr marL="2743200" indent="-457200" fontAlgn="base">
              <a:spcBef>
                <a:spcPct val="0"/>
              </a:spcBef>
              <a:spcAft>
                <a:spcPct val="0"/>
              </a:spcAft>
              <a:defRPr>
                <a:solidFill>
                  <a:schemeClr val="tx1"/>
                </a:solidFill>
                <a:latin typeface="Arial" charset="0"/>
              </a:defRPr>
            </a:lvl6pPr>
            <a:lvl7pPr marL="3200400" indent="-457200" fontAlgn="base">
              <a:spcBef>
                <a:spcPct val="0"/>
              </a:spcBef>
              <a:spcAft>
                <a:spcPct val="0"/>
              </a:spcAft>
              <a:defRPr>
                <a:solidFill>
                  <a:schemeClr val="tx1"/>
                </a:solidFill>
                <a:latin typeface="Arial" charset="0"/>
              </a:defRPr>
            </a:lvl7pPr>
            <a:lvl8pPr marL="3657600" indent="-457200" fontAlgn="base">
              <a:spcBef>
                <a:spcPct val="0"/>
              </a:spcBef>
              <a:spcAft>
                <a:spcPct val="0"/>
              </a:spcAft>
              <a:defRPr>
                <a:solidFill>
                  <a:schemeClr val="tx1"/>
                </a:solidFill>
                <a:latin typeface="Arial" charset="0"/>
              </a:defRPr>
            </a:lvl8pPr>
            <a:lvl9pPr marL="4114800" indent="-457200" fontAlgn="base">
              <a:spcBef>
                <a:spcPct val="0"/>
              </a:spcBef>
              <a:spcAft>
                <a:spcPct val="0"/>
              </a:spcAft>
              <a:defRPr>
                <a:solidFill>
                  <a:schemeClr val="tx1"/>
                </a:solidFill>
                <a:latin typeface="Arial" charset="0"/>
              </a:defRPr>
            </a:lvl9pPr>
          </a:lstStyle>
          <a:p>
            <a:pPr>
              <a:lnSpc>
                <a:spcPct val="80000"/>
              </a:lnSpc>
              <a:spcBef>
                <a:spcPct val="50000"/>
              </a:spcBef>
              <a:buFont typeface="Arial" pitchFamily="34" charset="0"/>
              <a:buChar char="•"/>
              <a:defRPr/>
            </a:pPr>
            <a:endParaRPr lang="fr-FR" sz="2800" dirty="0">
              <a:latin typeface="Comic Sans MS" pitchFamily="66" charset="0"/>
            </a:endParaRPr>
          </a:p>
          <a:p>
            <a:pPr marL="457200" lvl="1" indent="0">
              <a:lnSpc>
                <a:spcPct val="80000"/>
              </a:lnSpc>
              <a:spcBef>
                <a:spcPct val="50000"/>
              </a:spcBef>
              <a:defRPr/>
            </a:pPr>
            <a:r>
              <a:rPr lang="fr-FR" sz="2800" i="1" dirty="0">
                <a:latin typeface="Comic Sans MS" pitchFamily="66" charset="0"/>
              </a:rPr>
              <a:t>C’est : </a:t>
            </a:r>
          </a:p>
          <a:p>
            <a:pPr marL="457200" lvl="1" indent="0">
              <a:lnSpc>
                <a:spcPct val="80000"/>
              </a:lnSpc>
              <a:spcBef>
                <a:spcPct val="50000"/>
              </a:spcBef>
              <a:defRPr/>
            </a:pPr>
            <a:r>
              <a:rPr lang="fr-FR" sz="2800" b="1" dirty="0">
                <a:solidFill>
                  <a:schemeClr val="accent1"/>
                </a:solidFill>
                <a:effectLst>
                  <a:outerShdw blurRad="38100" dist="38100" dir="2700000" algn="tl">
                    <a:srgbClr val="000000"/>
                  </a:outerShdw>
                </a:effectLst>
                <a:latin typeface="+mj-lt"/>
                <a:ea typeface="+mj-ea"/>
                <a:cs typeface="+mj-cs"/>
              </a:rPr>
              <a:t>Une éducation du lecteur au questionnement</a:t>
            </a:r>
          </a:p>
          <a:p>
            <a:pPr lvl="1">
              <a:lnSpc>
                <a:spcPct val="80000"/>
              </a:lnSpc>
              <a:spcBef>
                <a:spcPct val="50000"/>
              </a:spcBef>
              <a:buFont typeface="Arial" pitchFamily="34" charset="0"/>
              <a:buChar char="•"/>
              <a:defRPr/>
            </a:pPr>
            <a:r>
              <a:rPr lang="fr-FR" sz="2800" i="1" dirty="0">
                <a:latin typeface="Comic Sans MS" pitchFamily="66" charset="0"/>
                <a:sym typeface="Wingdings" panose="05000000000000000000" pitchFamily="2" charset="2"/>
              </a:rPr>
              <a:t> </a:t>
            </a:r>
            <a:r>
              <a:rPr lang="fr-FR" sz="2800" b="1" i="1" dirty="0">
                <a:latin typeface="Comic Sans MS" pitchFamily="66" charset="0"/>
                <a:sym typeface="Wingdings" panose="05000000000000000000" pitchFamily="2" charset="2"/>
              </a:rPr>
              <a:t>questionner les textes</a:t>
            </a:r>
            <a:r>
              <a:rPr lang="fr-FR" sz="2800" i="1" dirty="0">
                <a:latin typeface="Comic Sans MS" pitchFamily="66" charset="0"/>
                <a:sym typeface="Wingdings" panose="05000000000000000000" pitchFamily="2" charset="2"/>
              </a:rPr>
              <a:t>, sans chercher à en « épuiser » le sens. On ne vise pas l’exhaustivité des significations possibles.</a:t>
            </a:r>
          </a:p>
          <a:p>
            <a:pPr lvl="1">
              <a:lnSpc>
                <a:spcPct val="80000"/>
              </a:lnSpc>
              <a:spcBef>
                <a:spcPct val="50000"/>
              </a:spcBef>
              <a:buFont typeface="Arial" pitchFamily="34" charset="0"/>
              <a:buChar char="•"/>
              <a:defRPr/>
            </a:pPr>
            <a:r>
              <a:rPr lang="fr-FR" sz="2800" i="1" dirty="0">
                <a:latin typeface="Comic Sans MS" pitchFamily="66" charset="0"/>
                <a:sym typeface="Wingdings" panose="05000000000000000000" pitchFamily="2" charset="2"/>
              </a:rPr>
              <a:t> </a:t>
            </a:r>
            <a:r>
              <a:rPr lang="fr-FR" sz="2800" b="1" i="1" dirty="0">
                <a:latin typeface="Comic Sans MS" pitchFamily="66" charset="0"/>
                <a:sym typeface="Wingdings" panose="05000000000000000000" pitchFamily="2" charset="2"/>
              </a:rPr>
              <a:t>se questionner </a:t>
            </a:r>
            <a:r>
              <a:rPr lang="fr-FR" sz="2800" i="1" dirty="0">
                <a:latin typeface="Comic Sans MS" pitchFamily="66" charset="0"/>
                <a:sym typeface="Wingdings" panose="05000000000000000000" pitchFamily="2" charset="2"/>
              </a:rPr>
              <a:t>(posture réflexive)</a:t>
            </a:r>
          </a:p>
          <a:p>
            <a:pPr lvl="1">
              <a:lnSpc>
                <a:spcPct val="80000"/>
              </a:lnSpc>
              <a:spcBef>
                <a:spcPct val="50000"/>
              </a:spcBef>
              <a:buFont typeface="Arial" pitchFamily="34" charset="0"/>
              <a:buChar char="•"/>
              <a:defRPr/>
            </a:pPr>
            <a:r>
              <a:rPr lang="fr-FR" sz="2800" i="1" dirty="0">
                <a:latin typeface="Comic Sans MS" pitchFamily="66" charset="0"/>
                <a:sym typeface="Wingdings" panose="05000000000000000000" pitchFamily="2" charset="2"/>
              </a:rPr>
              <a:t> </a:t>
            </a:r>
            <a:r>
              <a:rPr lang="fr-FR" sz="2800" b="1" i="1" dirty="0">
                <a:latin typeface="Comic Sans MS" pitchFamily="66" charset="0"/>
                <a:sym typeface="Wingdings" panose="05000000000000000000" pitchFamily="2" charset="2"/>
              </a:rPr>
              <a:t>argumenter</a:t>
            </a:r>
            <a:r>
              <a:rPr lang="fr-FR" sz="2800" i="1" dirty="0">
                <a:latin typeface="Comic Sans MS" pitchFamily="66" charset="0"/>
                <a:sym typeface="Wingdings" panose="05000000000000000000" pitchFamily="2" charset="2"/>
              </a:rPr>
              <a:t> pour convaincre</a:t>
            </a:r>
            <a:endParaRPr lang="fr-FR" sz="2800" i="1" dirty="0">
              <a:latin typeface="Comic Sans MS" pitchFamily="66" charset="0"/>
            </a:endParaRPr>
          </a:p>
          <a:p>
            <a:pPr marL="457200" lvl="1" indent="0" algn="ctr">
              <a:lnSpc>
                <a:spcPct val="80000"/>
              </a:lnSpc>
              <a:spcBef>
                <a:spcPct val="50000"/>
              </a:spcBef>
              <a:defRPr/>
            </a:pPr>
            <a:r>
              <a:rPr lang="fr-FR" sz="2800" b="1" dirty="0">
                <a:solidFill>
                  <a:schemeClr val="accent1"/>
                </a:solidFill>
                <a:effectLst>
                  <a:outerShdw blurRad="38100" dist="38100" dir="2700000" algn="tl">
                    <a:srgbClr val="000000"/>
                  </a:outerShdw>
                </a:effectLst>
                <a:latin typeface="+mj-lt"/>
                <a:ea typeface="+mj-ea"/>
                <a:cs typeface="+mj-cs"/>
              </a:rPr>
              <a:t>L’arbitre : c’est le texte</a:t>
            </a:r>
          </a:p>
          <a:p>
            <a:pPr lvl="1">
              <a:lnSpc>
                <a:spcPct val="80000"/>
              </a:lnSpc>
              <a:spcBef>
                <a:spcPct val="50000"/>
              </a:spcBef>
              <a:buFont typeface="Arial" pitchFamily="34" charset="0"/>
              <a:buChar char="•"/>
              <a:defRPr/>
            </a:pPr>
            <a:endParaRPr lang="fr-FR" sz="2800" i="1" dirty="0">
              <a:latin typeface="Comic Sans MS" pitchFamily="66" charset="0"/>
            </a:endParaRPr>
          </a:p>
          <a:p>
            <a:pPr>
              <a:lnSpc>
                <a:spcPct val="80000"/>
              </a:lnSpc>
              <a:spcBef>
                <a:spcPct val="50000"/>
              </a:spcBef>
              <a:buFont typeface="Arial" pitchFamily="34" charset="0"/>
              <a:buChar char="•"/>
              <a:defRPr/>
            </a:pPr>
            <a:endParaRPr lang="fr-FR" sz="2800" dirty="0">
              <a:latin typeface="Comic Sans MS" pitchFamily="66" charset="0"/>
            </a:endParaRPr>
          </a:p>
          <a:p>
            <a:pPr marL="0" indent="0">
              <a:lnSpc>
                <a:spcPct val="80000"/>
              </a:lnSpc>
              <a:spcBef>
                <a:spcPct val="50000"/>
              </a:spcBef>
              <a:defRPr/>
            </a:pPr>
            <a:endParaRPr lang="fr-FR" sz="2800" dirty="0">
              <a:latin typeface="Comic Sans MS" pitchFamily="66" charset="0"/>
            </a:endParaRPr>
          </a:p>
          <a:p>
            <a:pPr marL="0" indent="0">
              <a:lnSpc>
                <a:spcPct val="80000"/>
              </a:lnSpc>
              <a:spcBef>
                <a:spcPct val="50000"/>
              </a:spcBef>
              <a:defRPr/>
            </a:pPr>
            <a:endParaRPr lang="fr-FR" sz="2800" dirty="0">
              <a:latin typeface="Comic Sans MS" pitchFamily="66" charset="0"/>
            </a:endParaRPr>
          </a:p>
        </p:txBody>
      </p:sp>
    </p:spTree>
    <p:extLst>
      <p:ext uri="{BB962C8B-B14F-4D97-AF65-F5344CB8AC3E}">
        <p14:creationId xmlns:p14="http://schemas.microsoft.com/office/powerpoint/2010/main" val="3206178550"/>
      </p:ext>
    </p:extLst>
  </p:cSld>
  <p:clrMapOvr>
    <a:masterClrMapping/>
  </p:clrMapOvr>
  <p:transition spd="slow" advTm="5904">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2531"/>
                                        </p:tgtEl>
                                        <p:attrNameLst>
                                          <p:attrName>style.visibility</p:attrName>
                                        </p:attrNameLst>
                                      </p:cBhvr>
                                      <p:to>
                                        <p:strVal val="visible"/>
                                      </p:to>
                                    </p:set>
                                    <p:animEffect transition="in" filter="barn(inVertical)">
                                      <p:cBhvr>
                                        <p:cTn id="7" dur="500"/>
                                        <p:tgtEl>
                                          <p:spTgt spid="225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22531">
                                            <p:txEl>
                                              <p:pRg st="1" end="1"/>
                                            </p:txEl>
                                          </p:spTgt>
                                        </p:tgtEl>
                                        <p:attrNameLst>
                                          <p:attrName>style.visibility</p:attrName>
                                        </p:attrNameLst>
                                      </p:cBhvr>
                                      <p:to>
                                        <p:strVal val="visible"/>
                                      </p:to>
                                    </p:set>
                                    <p:animEffect transition="in" filter="barn(inVertical)">
                                      <p:cBhvr>
                                        <p:cTn id="12" dur="500"/>
                                        <p:tgtEl>
                                          <p:spTgt spid="2253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22531">
                                            <p:txEl>
                                              <p:pRg st="2" end="2"/>
                                            </p:txEl>
                                          </p:spTgt>
                                        </p:tgtEl>
                                        <p:attrNameLst>
                                          <p:attrName>style.visibility</p:attrName>
                                        </p:attrNameLst>
                                      </p:cBhvr>
                                      <p:to>
                                        <p:strVal val="visible"/>
                                      </p:to>
                                    </p:set>
                                    <p:animEffect transition="in" filter="barn(inVertical)">
                                      <p:cBhvr>
                                        <p:cTn id="17" dur="500"/>
                                        <p:tgtEl>
                                          <p:spTgt spid="2253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nodeType="clickEffect">
                                  <p:stCondLst>
                                    <p:cond delay="0"/>
                                  </p:stCondLst>
                                  <p:childTnLst>
                                    <p:set>
                                      <p:cBhvr>
                                        <p:cTn id="21" dur="1" fill="hold">
                                          <p:stCondLst>
                                            <p:cond delay="0"/>
                                          </p:stCondLst>
                                        </p:cTn>
                                        <p:tgtEl>
                                          <p:spTgt spid="22531">
                                            <p:txEl>
                                              <p:pRg st="3" end="3"/>
                                            </p:txEl>
                                          </p:spTgt>
                                        </p:tgtEl>
                                        <p:attrNameLst>
                                          <p:attrName>style.visibility</p:attrName>
                                        </p:attrNameLst>
                                      </p:cBhvr>
                                      <p:to>
                                        <p:strVal val="visible"/>
                                      </p:to>
                                    </p:set>
                                    <p:animEffect transition="in" filter="barn(inVertical)">
                                      <p:cBhvr>
                                        <p:cTn id="22" dur="500"/>
                                        <p:tgtEl>
                                          <p:spTgt spid="2253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nodeType="clickEffect">
                                  <p:stCondLst>
                                    <p:cond delay="0"/>
                                  </p:stCondLst>
                                  <p:childTnLst>
                                    <p:set>
                                      <p:cBhvr>
                                        <p:cTn id="26" dur="1" fill="hold">
                                          <p:stCondLst>
                                            <p:cond delay="0"/>
                                          </p:stCondLst>
                                        </p:cTn>
                                        <p:tgtEl>
                                          <p:spTgt spid="22531">
                                            <p:txEl>
                                              <p:pRg st="4" end="4"/>
                                            </p:txEl>
                                          </p:spTgt>
                                        </p:tgtEl>
                                        <p:attrNameLst>
                                          <p:attrName>style.visibility</p:attrName>
                                        </p:attrNameLst>
                                      </p:cBhvr>
                                      <p:to>
                                        <p:strVal val="visible"/>
                                      </p:to>
                                    </p:set>
                                    <p:animEffect transition="in" filter="barn(inVertical)">
                                      <p:cBhvr>
                                        <p:cTn id="27" dur="500"/>
                                        <p:tgtEl>
                                          <p:spTgt spid="2253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nodeType="clickEffect">
                                  <p:stCondLst>
                                    <p:cond delay="0"/>
                                  </p:stCondLst>
                                  <p:childTnLst>
                                    <p:set>
                                      <p:cBhvr>
                                        <p:cTn id="31" dur="1" fill="hold">
                                          <p:stCondLst>
                                            <p:cond delay="0"/>
                                          </p:stCondLst>
                                        </p:cTn>
                                        <p:tgtEl>
                                          <p:spTgt spid="22531">
                                            <p:txEl>
                                              <p:pRg st="5" end="5"/>
                                            </p:txEl>
                                          </p:spTgt>
                                        </p:tgtEl>
                                        <p:attrNameLst>
                                          <p:attrName>style.visibility</p:attrName>
                                        </p:attrNameLst>
                                      </p:cBhvr>
                                      <p:to>
                                        <p:strVal val="visible"/>
                                      </p:to>
                                    </p:set>
                                    <p:animEffect transition="in" filter="barn(inVertical)">
                                      <p:cBhvr>
                                        <p:cTn id="32" dur="500"/>
                                        <p:tgtEl>
                                          <p:spTgt spid="22531">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1" fill="hold" nodeType="clickEffect">
                                  <p:stCondLst>
                                    <p:cond delay="0"/>
                                  </p:stCondLst>
                                  <p:childTnLst>
                                    <p:set>
                                      <p:cBhvr>
                                        <p:cTn id="36" dur="1" fill="hold">
                                          <p:stCondLst>
                                            <p:cond delay="0"/>
                                          </p:stCondLst>
                                        </p:cTn>
                                        <p:tgtEl>
                                          <p:spTgt spid="22531">
                                            <p:txEl>
                                              <p:pRg st="6" end="6"/>
                                            </p:txEl>
                                          </p:spTgt>
                                        </p:tgtEl>
                                        <p:attrNameLst>
                                          <p:attrName>style.visibility</p:attrName>
                                        </p:attrNameLst>
                                      </p:cBhvr>
                                      <p:to>
                                        <p:strVal val="visible"/>
                                      </p:to>
                                    </p:set>
                                    <p:animEffect transition="in" filter="barn(inVertical)">
                                      <p:cBhvr>
                                        <p:cTn id="37" dur="500"/>
                                        <p:tgtEl>
                                          <p:spTgt spid="22531">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25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P spid="2253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0" y="533400"/>
            <a:ext cx="9144000" cy="5638800"/>
          </a:xfrm>
        </p:spPr>
        <p:txBody>
          <a:bodyPr/>
          <a:lstStyle/>
          <a:p>
            <a:pPr>
              <a:defRPr/>
            </a:pPr>
            <a:r>
              <a:rPr lang="fr-FR" sz="4000" dirty="0"/>
              <a:t/>
            </a:r>
            <a:br>
              <a:rPr lang="fr-FR" sz="4000" dirty="0"/>
            </a:br>
            <a:r>
              <a:rPr lang="fr-FR" sz="4000" dirty="0"/>
              <a:t/>
            </a:r>
            <a:br>
              <a:rPr lang="fr-FR" sz="4000" dirty="0"/>
            </a:br>
            <a:r>
              <a:rPr lang="fr-FR" sz="4000" dirty="0"/>
              <a:t/>
            </a:r>
            <a:br>
              <a:rPr lang="fr-FR" sz="4000" dirty="0"/>
            </a:br>
            <a:r>
              <a:rPr lang="fr-FR" sz="4000" dirty="0"/>
              <a:t/>
            </a:r>
            <a:br>
              <a:rPr lang="fr-FR" sz="4000" dirty="0"/>
            </a:br>
            <a:r>
              <a:rPr lang="fr-FR" sz="4000" dirty="0"/>
              <a:t/>
            </a:r>
            <a:br>
              <a:rPr lang="fr-FR" sz="4000" dirty="0"/>
            </a:br>
            <a:r>
              <a:rPr lang="fr-FR" b="1" dirty="0"/>
              <a:t>Lire et comprendre</a:t>
            </a:r>
            <a:br>
              <a:rPr lang="fr-FR" b="1" dirty="0"/>
            </a:br>
            <a:r>
              <a:rPr lang="fr-FR" b="1" dirty="0"/>
              <a:t/>
            </a:r>
            <a:br>
              <a:rPr lang="fr-FR" b="1" dirty="0"/>
            </a:br>
            <a:r>
              <a:rPr lang="fr-FR" sz="4000" i="1" dirty="0">
                <a:effectLst/>
              </a:rPr>
              <a:t>Si six scies scient six cyprès, six cent six scies scieront six cent six cyprès.</a:t>
            </a:r>
            <a:r>
              <a:rPr lang="fr-FR" sz="2400" i="1" dirty="0"/>
              <a:t/>
            </a:r>
            <a:br>
              <a:rPr lang="fr-FR" sz="2400" i="1" dirty="0"/>
            </a:br>
            <a:r>
              <a:rPr lang="fr-FR" sz="5400" dirty="0"/>
              <a:t/>
            </a:r>
            <a:br>
              <a:rPr lang="fr-FR" sz="5400" dirty="0"/>
            </a:br>
            <a:endParaRPr lang="fr-FR" sz="4000" dirty="0"/>
          </a:p>
        </p:txBody>
      </p:sp>
      <p:pic>
        <p:nvPicPr>
          <p:cNvPr id="3076" name="Image 3" descr="logo_rol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685800"/>
            <a:ext cx="1371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35458744"/>
      </p:ext>
    </p:extLst>
  </p:cSld>
  <p:clrMapOvr>
    <a:masterClrMapping/>
  </p:clrMapOvr>
  <p:transition spd="slow">
    <p:split orient="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28600" y="228600"/>
            <a:ext cx="8763000" cy="1905000"/>
          </a:xfrm>
        </p:spPr>
        <p:txBody>
          <a:bodyPr/>
          <a:lstStyle/>
          <a:p>
            <a:pPr algn="ctr" eaLnBrk="1" hangingPunct="1">
              <a:defRPr/>
            </a:pPr>
            <a:r>
              <a:rPr lang="fr-FR" sz="3600" b="1" dirty="0">
                <a:solidFill>
                  <a:schemeClr val="accent1"/>
                </a:solidFill>
              </a:rPr>
              <a:t>Un atelier de </a:t>
            </a:r>
            <a:br>
              <a:rPr lang="fr-FR" sz="3600" b="1" dirty="0">
                <a:solidFill>
                  <a:schemeClr val="accent1"/>
                </a:solidFill>
              </a:rPr>
            </a:br>
            <a:r>
              <a:rPr lang="fr-FR" sz="3600" b="1" dirty="0">
                <a:solidFill>
                  <a:schemeClr val="accent1"/>
                </a:solidFill>
              </a:rPr>
              <a:t>compréhension de texte (ACT)</a:t>
            </a:r>
            <a:endParaRPr lang="fr-FR" sz="3600" i="1" dirty="0">
              <a:solidFill>
                <a:schemeClr val="hlink"/>
              </a:solidFill>
            </a:endParaRPr>
          </a:p>
        </p:txBody>
      </p:sp>
      <p:sp>
        <p:nvSpPr>
          <p:cNvPr id="22531" name="Text Box 3"/>
          <p:cNvSpPr txBox="1">
            <a:spLocks noChangeArrowheads="1"/>
          </p:cNvSpPr>
          <p:nvPr/>
        </p:nvSpPr>
        <p:spPr bwMode="auto">
          <a:xfrm>
            <a:off x="0" y="1828800"/>
            <a:ext cx="8991600" cy="4487382"/>
          </a:xfrm>
          <a:prstGeom prst="rect">
            <a:avLst/>
          </a:prstGeom>
          <a:noFill/>
          <a:ln>
            <a:noFill/>
          </a:ln>
          <a:effectLst/>
          <a:extLst/>
        </p:spPr>
        <p:txBody>
          <a:bodyPr wrap="square">
            <a:spAutoFit/>
          </a:bodyPr>
          <a:lstStyle>
            <a:lvl1pPr marL="457200" indent="-457200">
              <a:defRPr>
                <a:solidFill>
                  <a:schemeClr val="tx1"/>
                </a:solidFill>
                <a:latin typeface="Arial" charset="0"/>
              </a:defRPr>
            </a:lvl1pPr>
            <a:lvl2pPr marL="914400" indent="-457200">
              <a:defRPr>
                <a:solidFill>
                  <a:schemeClr val="tx1"/>
                </a:solidFill>
                <a:latin typeface="Arial" charset="0"/>
              </a:defRPr>
            </a:lvl2pPr>
            <a:lvl3pPr marL="1371600" indent="-457200">
              <a:defRPr>
                <a:solidFill>
                  <a:schemeClr val="tx1"/>
                </a:solidFill>
                <a:latin typeface="Arial" charset="0"/>
              </a:defRPr>
            </a:lvl3pPr>
            <a:lvl4pPr marL="1828800" indent="-457200">
              <a:defRPr>
                <a:solidFill>
                  <a:schemeClr val="tx1"/>
                </a:solidFill>
                <a:latin typeface="Arial" charset="0"/>
              </a:defRPr>
            </a:lvl4pPr>
            <a:lvl5pPr marL="2286000" indent="-457200">
              <a:defRPr>
                <a:solidFill>
                  <a:schemeClr val="tx1"/>
                </a:solidFill>
                <a:latin typeface="Arial" charset="0"/>
              </a:defRPr>
            </a:lvl5pPr>
            <a:lvl6pPr marL="2743200" indent="-457200" fontAlgn="base">
              <a:spcBef>
                <a:spcPct val="0"/>
              </a:spcBef>
              <a:spcAft>
                <a:spcPct val="0"/>
              </a:spcAft>
              <a:defRPr>
                <a:solidFill>
                  <a:schemeClr val="tx1"/>
                </a:solidFill>
                <a:latin typeface="Arial" charset="0"/>
              </a:defRPr>
            </a:lvl6pPr>
            <a:lvl7pPr marL="3200400" indent="-457200" fontAlgn="base">
              <a:spcBef>
                <a:spcPct val="0"/>
              </a:spcBef>
              <a:spcAft>
                <a:spcPct val="0"/>
              </a:spcAft>
              <a:defRPr>
                <a:solidFill>
                  <a:schemeClr val="tx1"/>
                </a:solidFill>
                <a:latin typeface="Arial" charset="0"/>
              </a:defRPr>
            </a:lvl7pPr>
            <a:lvl8pPr marL="3657600" indent="-457200" fontAlgn="base">
              <a:spcBef>
                <a:spcPct val="0"/>
              </a:spcBef>
              <a:spcAft>
                <a:spcPct val="0"/>
              </a:spcAft>
              <a:defRPr>
                <a:solidFill>
                  <a:schemeClr val="tx1"/>
                </a:solidFill>
                <a:latin typeface="Arial" charset="0"/>
              </a:defRPr>
            </a:lvl8pPr>
            <a:lvl9pPr marL="4114800" indent="-457200" fontAlgn="base">
              <a:spcBef>
                <a:spcPct val="0"/>
              </a:spcBef>
              <a:spcAft>
                <a:spcPct val="0"/>
              </a:spcAft>
              <a:defRPr>
                <a:solidFill>
                  <a:schemeClr val="tx1"/>
                </a:solidFill>
                <a:latin typeface="Arial" charset="0"/>
              </a:defRPr>
            </a:lvl9pPr>
          </a:lstStyle>
          <a:p>
            <a:pPr>
              <a:lnSpc>
                <a:spcPct val="80000"/>
              </a:lnSpc>
              <a:spcBef>
                <a:spcPct val="50000"/>
              </a:spcBef>
              <a:buFont typeface="Arial" pitchFamily="34" charset="0"/>
              <a:buChar char="•"/>
              <a:defRPr/>
            </a:pPr>
            <a:endParaRPr lang="fr-FR" sz="2800" dirty="0">
              <a:latin typeface="Comic Sans MS" pitchFamily="66" charset="0"/>
            </a:endParaRPr>
          </a:p>
          <a:p>
            <a:pPr marL="457200" lvl="1" indent="0">
              <a:lnSpc>
                <a:spcPct val="80000"/>
              </a:lnSpc>
              <a:spcBef>
                <a:spcPct val="50000"/>
              </a:spcBef>
              <a:defRPr/>
            </a:pPr>
            <a:r>
              <a:rPr lang="fr-FR" sz="2800" b="1" dirty="0">
                <a:solidFill>
                  <a:schemeClr val="accent1"/>
                </a:solidFill>
                <a:effectLst>
                  <a:outerShdw blurRad="38100" dist="38100" dir="2700000" algn="tl">
                    <a:srgbClr val="000000"/>
                  </a:outerShdw>
                </a:effectLst>
                <a:latin typeface="+mj-lt"/>
                <a:ea typeface="+mj-ea"/>
                <a:cs typeface="+mj-cs"/>
              </a:rPr>
              <a:t>Un espace d’éducation :</a:t>
            </a:r>
          </a:p>
          <a:p>
            <a:pPr lvl="1">
              <a:lnSpc>
                <a:spcPct val="80000"/>
              </a:lnSpc>
              <a:spcBef>
                <a:spcPct val="50000"/>
              </a:spcBef>
              <a:buFont typeface="Arial" pitchFamily="34" charset="0"/>
              <a:buChar char="•"/>
              <a:defRPr/>
            </a:pPr>
            <a:r>
              <a:rPr lang="fr-FR" sz="2800" b="1" dirty="0">
                <a:solidFill>
                  <a:schemeClr val="accent1"/>
                </a:solidFill>
                <a:effectLst>
                  <a:outerShdw blurRad="38100" dist="38100" dir="2700000" algn="tl">
                    <a:srgbClr val="000000"/>
                  </a:outerShdw>
                </a:effectLst>
                <a:latin typeface="+mj-lt"/>
                <a:ea typeface="+mj-ea"/>
                <a:cs typeface="+mj-cs"/>
              </a:rPr>
              <a:t>libertaire : </a:t>
            </a:r>
            <a:r>
              <a:rPr lang="fr-FR" sz="2800" b="1" dirty="0">
                <a:solidFill>
                  <a:schemeClr val="tx2"/>
                </a:solidFill>
                <a:effectLst>
                  <a:outerShdw blurRad="38100" dist="38100" dir="2700000" algn="tl">
                    <a:srgbClr val="000000"/>
                  </a:outerShdw>
                </a:effectLst>
                <a:latin typeface="+mj-lt"/>
                <a:ea typeface="+mj-ea"/>
                <a:cs typeface="+mj-cs"/>
              </a:rPr>
              <a:t>l’élève peut tout dire</a:t>
            </a:r>
          </a:p>
          <a:p>
            <a:pPr lvl="1">
              <a:lnSpc>
                <a:spcPct val="80000"/>
              </a:lnSpc>
              <a:spcBef>
                <a:spcPct val="50000"/>
              </a:spcBef>
              <a:buFont typeface="Arial" pitchFamily="34" charset="0"/>
              <a:buChar char="•"/>
              <a:defRPr/>
            </a:pPr>
            <a:r>
              <a:rPr lang="fr-FR" sz="2800" b="1" dirty="0">
                <a:solidFill>
                  <a:schemeClr val="accent1"/>
                </a:solidFill>
                <a:effectLst>
                  <a:outerShdw blurRad="38100" dist="38100" dir="2700000" algn="tl">
                    <a:srgbClr val="000000"/>
                  </a:outerShdw>
                </a:effectLst>
                <a:latin typeface="+mj-lt"/>
                <a:ea typeface="+mj-ea"/>
                <a:cs typeface="+mj-cs"/>
              </a:rPr>
              <a:t>citoyenne : </a:t>
            </a:r>
            <a:r>
              <a:rPr lang="fr-FR" sz="2800" b="1" dirty="0">
                <a:solidFill>
                  <a:schemeClr val="tx2"/>
                </a:solidFill>
                <a:effectLst>
                  <a:outerShdw blurRad="38100" dist="38100" dir="2700000" algn="tl">
                    <a:srgbClr val="000000"/>
                  </a:outerShdw>
                </a:effectLst>
                <a:latin typeface="+mj-lt"/>
                <a:ea typeface="+mj-ea"/>
                <a:cs typeface="+mj-cs"/>
              </a:rPr>
              <a:t>l’élève justifier ses propositions 		  avec  le texte</a:t>
            </a:r>
          </a:p>
          <a:p>
            <a:pPr lvl="1">
              <a:lnSpc>
                <a:spcPct val="80000"/>
              </a:lnSpc>
              <a:spcBef>
                <a:spcPct val="50000"/>
              </a:spcBef>
              <a:buFont typeface="Arial" pitchFamily="34" charset="0"/>
              <a:buChar char="•"/>
              <a:defRPr/>
            </a:pPr>
            <a:r>
              <a:rPr lang="fr-FR" sz="2800" b="1" dirty="0">
                <a:solidFill>
                  <a:schemeClr val="accent1"/>
                </a:solidFill>
                <a:effectLst>
                  <a:outerShdw blurRad="38100" dist="38100" dir="2700000" algn="tl">
                    <a:srgbClr val="000000"/>
                  </a:outerShdw>
                </a:effectLst>
                <a:latin typeface="+mj-lt"/>
                <a:ea typeface="+mj-ea"/>
                <a:cs typeface="+mj-cs"/>
              </a:rPr>
              <a:t>scientifique : </a:t>
            </a:r>
            <a:r>
              <a:rPr lang="fr-FR" sz="2800" b="1" dirty="0">
                <a:solidFill>
                  <a:schemeClr val="tx2"/>
                </a:solidFill>
                <a:effectLst>
                  <a:outerShdw blurRad="38100" dist="38100" dir="2700000" algn="tl">
                    <a:srgbClr val="000000"/>
                  </a:outerShdw>
                </a:effectLst>
                <a:latin typeface="+mj-lt"/>
                <a:ea typeface="+mj-ea"/>
                <a:cs typeface="+mj-cs"/>
              </a:rPr>
              <a:t>l’élève vérifie la validité de ses 		  hypothèses avec le texte</a:t>
            </a:r>
          </a:p>
          <a:p>
            <a:pPr marL="457200" lvl="1" indent="0">
              <a:lnSpc>
                <a:spcPct val="80000"/>
              </a:lnSpc>
              <a:spcBef>
                <a:spcPct val="50000"/>
              </a:spcBef>
              <a:defRPr/>
            </a:pPr>
            <a:endParaRPr lang="fr-FR" sz="2800" b="1" dirty="0">
              <a:solidFill>
                <a:schemeClr val="accent1"/>
              </a:solidFill>
              <a:effectLst>
                <a:outerShdw blurRad="38100" dist="38100" dir="2700000" algn="tl">
                  <a:srgbClr val="000000"/>
                </a:outerShdw>
              </a:effectLst>
              <a:latin typeface="+mj-lt"/>
            </a:endParaRPr>
          </a:p>
          <a:p>
            <a:pPr marL="457200" lvl="1" indent="0">
              <a:lnSpc>
                <a:spcPct val="80000"/>
              </a:lnSpc>
              <a:spcBef>
                <a:spcPct val="50000"/>
              </a:spcBef>
              <a:defRPr/>
            </a:pPr>
            <a:r>
              <a:rPr lang="fr-FR" sz="2800" b="1" dirty="0">
                <a:solidFill>
                  <a:schemeClr val="accent1"/>
                </a:solidFill>
                <a:effectLst>
                  <a:outerShdw blurRad="38100" dist="38100" dir="2700000" algn="tl">
                    <a:srgbClr val="000000"/>
                  </a:outerShdw>
                </a:effectLst>
                <a:latin typeface="+mj-lt"/>
              </a:rPr>
              <a:t>Une occasion de grandir : </a:t>
            </a:r>
            <a:r>
              <a:rPr lang="fr-FR" sz="2800" b="1" dirty="0">
                <a:solidFill>
                  <a:schemeClr val="tx2"/>
                </a:solidFill>
                <a:effectLst>
                  <a:outerShdw blurRad="38100" dist="38100" dir="2700000" algn="tl">
                    <a:srgbClr val="000000"/>
                  </a:outerShdw>
                </a:effectLst>
                <a:latin typeface="+mj-lt"/>
              </a:rPr>
              <a:t>l’élève devient autre</a:t>
            </a:r>
            <a:endParaRPr lang="fr-FR" sz="2800" b="1" dirty="0">
              <a:solidFill>
                <a:schemeClr val="tx2"/>
              </a:solidFill>
              <a:effectLst>
                <a:outerShdw blurRad="38100" dist="38100" dir="2700000" algn="tl">
                  <a:srgbClr val="000000"/>
                </a:outerShdw>
              </a:effectLst>
              <a:latin typeface="+mj-lt"/>
              <a:ea typeface="+mj-ea"/>
              <a:cs typeface="+mj-cs"/>
            </a:endParaRPr>
          </a:p>
        </p:txBody>
      </p:sp>
    </p:spTree>
    <p:extLst>
      <p:ext uri="{BB962C8B-B14F-4D97-AF65-F5344CB8AC3E}">
        <p14:creationId xmlns:p14="http://schemas.microsoft.com/office/powerpoint/2010/main" val="2250785229"/>
      </p:ext>
    </p:extLst>
  </p:cSld>
  <p:clrMapOvr>
    <a:masterClrMapping/>
  </p:clrMapOvr>
  <p:transition spd="slow" advTm="5904">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animEffect transition="in" filter="barn(inVertical)">
                                      <p:cBhvr>
                                        <p:cTn id="7" dur="500"/>
                                        <p:tgtEl>
                                          <p:spTgt spid="22531">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2531">
                                            <p:txEl>
                                              <p:pRg st="2" end="2"/>
                                            </p:txEl>
                                          </p:spTgt>
                                        </p:tgtEl>
                                        <p:attrNameLst>
                                          <p:attrName>style.visibility</p:attrName>
                                        </p:attrNameLst>
                                      </p:cBhvr>
                                      <p:to>
                                        <p:strVal val="visible"/>
                                      </p:to>
                                    </p:set>
                                    <p:animEffect transition="in" filter="barn(inVertical)">
                                      <p:cBhvr>
                                        <p:cTn id="12" dur="500"/>
                                        <p:tgtEl>
                                          <p:spTgt spid="2253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22531">
                                            <p:txEl>
                                              <p:pRg st="3" end="3"/>
                                            </p:txEl>
                                          </p:spTgt>
                                        </p:tgtEl>
                                        <p:attrNameLst>
                                          <p:attrName>style.visibility</p:attrName>
                                        </p:attrNameLst>
                                      </p:cBhvr>
                                      <p:to>
                                        <p:strVal val="visible"/>
                                      </p:to>
                                    </p:set>
                                    <p:animEffect transition="in" filter="barn(inVertical)">
                                      <p:cBhvr>
                                        <p:cTn id="17" dur="500"/>
                                        <p:tgtEl>
                                          <p:spTgt spid="22531">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22531">
                                            <p:txEl>
                                              <p:pRg st="4" end="4"/>
                                            </p:txEl>
                                          </p:spTgt>
                                        </p:tgtEl>
                                        <p:attrNameLst>
                                          <p:attrName>style.visibility</p:attrName>
                                        </p:attrNameLst>
                                      </p:cBhvr>
                                      <p:to>
                                        <p:strVal val="visible"/>
                                      </p:to>
                                    </p:set>
                                    <p:animEffect transition="in" filter="barn(inVertical)">
                                      <p:cBhvr>
                                        <p:cTn id="22" dur="500"/>
                                        <p:tgtEl>
                                          <p:spTgt spid="22531">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22531">
                                            <p:txEl>
                                              <p:pRg st="6" end="6"/>
                                            </p:txEl>
                                          </p:spTgt>
                                        </p:tgtEl>
                                        <p:attrNameLst>
                                          <p:attrName>style.visibility</p:attrName>
                                        </p:attrNameLst>
                                      </p:cBhvr>
                                      <p:to>
                                        <p:strVal val="visible"/>
                                      </p:to>
                                    </p:set>
                                    <p:animEffect transition="in" filter="barn(inVertical)">
                                      <p:cBhvr>
                                        <p:cTn id="27" dur="500"/>
                                        <p:tgtEl>
                                          <p:spTgt spid="2253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28600" y="228600"/>
            <a:ext cx="8763000" cy="1905000"/>
          </a:xfrm>
        </p:spPr>
        <p:txBody>
          <a:bodyPr/>
          <a:lstStyle/>
          <a:p>
            <a:pPr algn="ctr" eaLnBrk="1" hangingPunct="1">
              <a:defRPr/>
            </a:pPr>
            <a:r>
              <a:rPr lang="fr-FR" b="1" dirty="0">
                <a:solidFill>
                  <a:schemeClr val="accent1"/>
                </a:solidFill>
              </a:rPr>
              <a:t>Qui valide ?</a:t>
            </a:r>
            <a:endParaRPr lang="fr-FR" i="1" dirty="0">
              <a:solidFill>
                <a:schemeClr val="hlink"/>
              </a:solidFill>
            </a:endParaRPr>
          </a:p>
        </p:txBody>
      </p:sp>
      <p:sp>
        <p:nvSpPr>
          <p:cNvPr id="22531" name="Text Box 3"/>
          <p:cNvSpPr txBox="1">
            <a:spLocks noChangeArrowheads="1"/>
          </p:cNvSpPr>
          <p:nvPr/>
        </p:nvSpPr>
        <p:spPr bwMode="auto">
          <a:xfrm>
            <a:off x="0" y="1828800"/>
            <a:ext cx="8991600" cy="4499693"/>
          </a:xfrm>
          <a:prstGeom prst="rect">
            <a:avLst/>
          </a:prstGeom>
          <a:noFill/>
          <a:ln>
            <a:noFill/>
          </a:ln>
          <a:effectLst/>
          <a:extLst/>
        </p:spPr>
        <p:txBody>
          <a:bodyPr wrap="square">
            <a:spAutoFit/>
          </a:bodyPr>
          <a:lstStyle>
            <a:lvl1pPr marL="457200" indent="-457200">
              <a:defRPr>
                <a:solidFill>
                  <a:schemeClr val="tx1"/>
                </a:solidFill>
                <a:latin typeface="Arial" charset="0"/>
              </a:defRPr>
            </a:lvl1pPr>
            <a:lvl2pPr marL="914400" indent="-457200">
              <a:defRPr>
                <a:solidFill>
                  <a:schemeClr val="tx1"/>
                </a:solidFill>
                <a:latin typeface="Arial" charset="0"/>
              </a:defRPr>
            </a:lvl2pPr>
            <a:lvl3pPr marL="1371600" indent="-457200">
              <a:defRPr>
                <a:solidFill>
                  <a:schemeClr val="tx1"/>
                </a:solidFill>
                <a:latin typeface="Arial" charset="0"/>
              </a:defRPr>
            </a:lvl3pPr>
            <a:lvl4pPr marL="1828800" indent="-457200">
              <a:defRPr>
                <a:solidFill>
                  <a:schemeClr val="tx1"/>
                </a:solidFill>
                <a:latin typeface="Arial" charset="0"/>
              </a:defRPr>
            </a:lvl4pPr>
            <a:lvl5pPr marL="2286000" indent="-457200">
              <a:defRPr>
                <a:solidFill>
                  <a:schemeClr val="tx1"/>
                </a:solidFill>
                <a:latin typeface="Arial" charset="0"/>
              </a:defRPr>
            </a:lvl5pPr>
            <a:lvl6pPr marL="2743200" indent="-457200" fontAlgn="base">
              <a:spcBef>
                <a:spcPct val="0"/>
              </a:spcBef>
              <a:spcAft>
                <a:spcPct val="0"/>
              </a:spcAft>
              <a:defRPr>
                <a:solidFill>
                  <a:schemeClr val="tx1"/>
                </a:solidFill>
                <a:latin typeface="Arial" charset="0"/>
              </a:defRPr>
            </a:lvl6pPr>
            <a:lvl7pPr marL="3200400" indent="-457200" fontAlgn="base">
              <a:spcBef>
                <a:spcPct val="0"/>
              </a:spcBef>
              <a:spcAft>
                <a:spcPct val="0"/>
              </a:spcAft>
              <a:defRPr>
                <a:solidFill>
                  <a:schemeClr val="tx1"/>
                </a:solidFill>
                <a:latin typeface="Arial" charset="0"/>
              </a:defRPr>
            </a:lvl7pPr>
            <a:lvl8pPr marL="3657600" indent="-457200" fontAlgn="base">
              <a:spcBef>
                <a:spcPct val="0"/>
              </a:spcBef>
              <a:spcAft>
                <a:spcPct val="0"/>
              </a:spcAft>
              <a:defRPr>
                <a:solidFill>
                  <a:schemeClr val="tx1"/>
                </a:solidFill>
                <a:latin typeface="Arial" charset="0"/>
              </a:defRPr>
            </a:lvl8pPr>
            <a:lvl9pPr marL="4114800" indent="-457200" fontAlgn="base">
              <a:spcBef>
                <a:spcPct val="0"/>
              </a:spcBef>
              <a:spcAft>
                <a:spcPct val="0"/>
              </a:spcAft>
              <a:defRPr>
                <a:solidFill>
                  <a:schemeClr val="tx1"/>
                </a:solidFill>
                <a:latin typeface="Arial" charset="0"/>
              </a:defRPr>
            </a:lvl9pPr>
          </a:lstStyle>
          <a:p>
            <a:pPr>
              <a:lnSpc>
                <a:spcPct val="80000"/>
              </a:lnSpc>
              <a:spcBef>
                <a:spcPct val="50000"/>
              </a:spcBef>
              <a:buFont typeface="Arial" pitchFamily="34" charset="0"/>
              <a:buChar char="•"/>
              <a:defRPr/>
            </a:pPr>
            <a:endParaRPr lang="fr-FR" sz="2800" dirty="0">
              <a:latin typeface="Comic Sans MS" pitchFamily="66" charset="0"/>
            </a:endParaRPr>
          </a:p>
          <a:p>
            <a:pPr marL="1028700" lvl="1" indent="-571500">
              <a:lnSpc>
                <a:spcPct val="150000"/>
              </a:lnSpc>
              <a:spcBef>
                <a:spcPct val="50000"/>
              </a:spcBef>
              <a:buFont typeface="Arial" pitchFamily="34" charset="0"/>
              <a:buChar char="•"/>
              <a:defRPr/>
            </a:pPr>
            <a:r>
              <a:rPr lang="fr-FR" sz="4400" b="1" dirty="0">
                <a:solidFill>
                  <a:schemeClr val="accent1"/>
                </a:solidFill>
                <a:effectLst>
                  <a:outerShdw blurRad="38100" dist="38100" dir="2700000" algn="tl">
                    <a:srgbClr val="000000"/>
                  </a:outerShdw>
                </a:effectLst>
                <a:latin typeface="+mj-lt"/>
                <a:ea typeface="+mj-ea"/>
                <a:cs typeface="+mj-cs"/>
              </a:rPr>
              <a:t>C’est l’auteur</a:t>
            </a:r>
          </a:p>
          <a:p>
            <a:pPr marL="1485900" lvl="2" indent="-571500">
              <a:lnSpc>
                <a:spcPct val="150000"/>
              </a:lnSpc>
              <a:spcBef>
                <a:spcPct val="50000"/>
              </a:spcBef>
              <a:buFont typeface="Arial" pitchFamily="34" charset="0"/>
              <a:buChar char="•"/>
              <a:defRPr/>
            </a:pPr>
            <a:r>
              <a:rPr lang="fr-FR" sz="4400" b="1" dirty="0">
                <a:solidFill>
                  <a:schemeClr val="accent1"/>
                </a:solidFill>
                <a:effectLst>
                  <a:outerShdw blurRad="38100" dist="38100" dir="2700000" algn="tl">
                    <a:srgbClr val="000000"/>
                  </a:outerShdw>
                </a:effectLst>
                <a:latin typeface="+mj-lt"/>
                <a:ea typeface="+mj-ea"/>
                <a:cs typeface="+mj-cs"/>
              </a:rPr>
              <a:t>Il a l’autorité</a:t>
            </a:r>
          </a:p>
          <a:p>
            <a:pPr marL="1485900" lvl="2" indent="-571500">
              <a:lnSpc>
                <a:spcPct val="150000"/>
              </a:lnSpc>
              <a:spcBef>
                <a:spcPct val="50000"/>
              </a:spcBef>
              <a:buFont typeface="Arial" pitchFamily="34" charset="0"/>
              <a:buChar char="•"/>
              <a:defRPr/>
            </a:pPr>
            <a:r>
              <a:rPr lang="fr-FR" sz="4400" b="1" dirty="0">
                <a:solidFill>
                  <a:schemeClr val="accent1"/>
                </a:solidFill>
                <a:effectLst>
                  <a:outerShdw blurRad="38100" dist="38100" dir="2700000" algn="tl">
                    <a:srgbClr val="000000"/>
                  </a:outerShdw>
                </a:effectLst>
                <a:latin typeface="+mj-lt"/>
                <a:ea typeface="+mj-ea"/>
                <a:cs typeface="+mj-cs"/>
              </a:rPr>
              <a:t>Il autorise</a:t>
            </a:r>
            <a:endParaRPr lang="fr-FR" sz="4400" b="1" dirty="0">
              <a:solidFill>
                <a:schemeClr val="tx2"/>
              </a:solidFill>
              <a:effectLst>
                <a:outerShdw blurRad="38100" dist="38100" dir="2700000" algn="tl">
                  <a:srgbClr val="000000"/>
                </a:outerShdw>
              </a:effectLst>
              <a:latin typeface="+mj-lt"/>
              <a:ea typeface="+mj-ea"/>
              <a:cs typeface="+mj-cs"/>
            </a:endParaRPr>
          </a:p>
        </p:txBody>
      </p:sp>
    </p:spTree>
    <p:extLst>
      <p:ext uri="{BB962C8B-B14F-4D97-AF65-F5344CB8AC3E}">
        <p14:creationId xmlns:p14="http://schemas.microsoft.com/office/powerpoint/2010/main" val="3845596327"/>
      </p:ext>
    </p:extLst>
  </p:cSld>
  <p:clrMapOvr>
    <a:masterClrMapping/>
  </p:clrMapOvr>
  <p:transition spd="slow" advTm="5904">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5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5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0" grpId="0"/>
      <p:bldP spid="22531"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92100"/>
            <a:ext cx="8686800" cy="1384300"/>
          </a:xfrm>
        </p:spPr>
        <p:txBody>
          <a:bodyPr/>
          <a:lstStyle/>
          <a:p>
            <a:pPr>
              <a:defRPr/>
            </a:pPr>
            <a:r>
              <a:rPr lang="fr-FR" b="1" cap="all" dirty="0">
                <a:ln w="9000" cmpd="sng">
                  <a:solidFill>
                    <a:schemeClr val="accent4">
                      <a:shade val="50000"/>
                      <a:satMod val="120000"/>
                    </a:schemeClr>
                  </a:solidFill>
                  <a:prstDash val="solid"/>
                </a:ln>
                <a:solidFill>
                  <a:schemeClr val="accent6">
                    <a:lumMod val="40000"/>
                    <a:lumOff val="60000"/>
                  </a:schemeClr>
                </a:solidFill>
                <a:effectLst>
                  <a:reflection blurRad="12700" stA="28000" endPos="45000" dist="1000" dir="5400000" sy="-100000" algn="bl" rotWithShape="0"/>
                </a:effectLst>
              </a:rPr>
              <a:t>Phase 1 : </a:t>
            </a:r>
            <a:r>
              <a:rPr lang="fr-FR" sz="3200" b="1" cap="all" dirty="0">
                <a:ln w="9000" cmpd="sng">
                  <a:solidFill>
                    <a:schemeClr val="accent4">
                      <a:shade val="50000"/>
                      <a:satMod val="120000"/>
                    </a:schemeClr>
                  </a:solidFill>
                  <a:prstDash val="solid"/>
                </a:ln>
                <a:solidFill>
                  <a:schemeClr val="accent6">
                    <a:lumMod val="40000"/>
                    <a:lumOff val="60000"/>
                  </a:schemeClr>
                </a:solidFill>
                <a:effectLst>
                  <a:reflection blurRad="12700" stA="28000" endPos="45000" dist="1000" dir="5400000" sy="-100000" algn="bl" rotWithShape="0"/>
                </a:effectLst>
              </a:rPr>
              <a:t>lecture individuelle</a:t>
            </a:r>
            <a:endParaRPr lang="fr-FR" b="1" cap="all" dirty="0">
              <a:ln w="9000" cmpd="sng">
                <a:solidFill>
                  <a:schemeClr val="accent4">
                    <a:shade val="50000"/>
                    <a:satMod val="120000"/>
                  </a:schemeClr>
                </a:solidFill>
                <a:prstDash val="solid"/>
              </a:ln>
              <a:solidFill>
                <a:schemeClr val="accent6">
                  <a:lumMod val="40000"/>
                  <a:lumOff val="60000"/>
                </a:schemeClr>
              </a:solidFill>
              <a:effectLst>
                <a:reflection blurRad="12700" stA="28000" endPos="45000" dist="1000" dir="5400000" sy="-100000" algn="bl" rotWithShape="0"/>
              </a:effectLst>
            </a:endParaRPr>
          </a:p>
        </p:txBody>
      </p:sp>
      <p:sp>
        <p:nvSpPr>
          <p:cNvPr id="3" name="Espace réservé du contenu 2"/>
          <p:cNvSpPr>
            <a:spLocks noGrp="1"/>
          </p:cNvSpPr>
          <p:nvPr>
            <p:ph idx="1"/>
          </p:nvPr>
        </p:nvSpPr>
        <p:spPr>
          <a:xfrm>
            <a:off x="457200" y="1905000"/>
            <a:ext cx="8686800" cy="4114800"/>
          </a:xfrm>
        </p:spPr>
        <p:txBody>
          <a:bodyPr/>
          <a:lstStyle/>
          <a:p>
            <a:pPr>
              <a:defRPr/>
            </a:pPr>
            <a:r>
              <a:rPr lang="fr-FR" dirty="0"/>
              <a:t>Les lecteurs lisent le texte silencieusement. </a:t>
            </a:r>
          </a:p>
          <a:p>
            <a:pPr marL="0" indent="0">
              <a:buNone/>
              <a:defRPr/>
            </a:pPr>
            <a:r>
              <a:rPr lang="fr-FR" dirty="0"/>
              <a:t> </a:t>
            </a:r>
            <a:r>
              <a:rPr lang="fr-FR" dirty="0">
                <a:solidFill>
                  <a:schemeClr val="accent2">
                    <a:lumMod val="60000"/>
                    <a:lumOff val="40000"/>
                  </a:schemeClr>
                </a:solidFill>
                <a:sym typeface="Wingdings" pitchFamily="2" charset="2"/>
              </a:rPr>
              <a:t></a:t>
            </a:r>
            <a:r>
              <a:rPr lang="fr-FR" dirty="0">
                <a:sym typeface="Wingdings" pitchFamily="2" charset="2"/>
              </a:rPr>
              <a:t> Ils </a:t>
            </a:r>
            <a:r>
              <a:rPr lang="fr-FR" dirty="0">
                <a:solidFill>
                  <a:schemeClr val="accent2"/>
                </a:solidFill>
                <a:sym typeface="Wingdings" pitchFamily="2" charset="2"/>
              </a:rPr>
              <a:t>mémorisent</a:t>
            </a:r>
          </a:p>
          <a:p>
            <a:pPr marL="0" indent="0">
              <a:buNone/>
              <a:defRPr/>
            </a:pPr>
            <a:r>
              <a:rPr lang="fr-FR" dirty="0">
                <a:solidFill>
                  <a:schemeClr val="accent2">
                    <a:lumMod val="60000"/>
                    <a:lumOff val="40000"/>
                  </a:schemeClr>
                </a:solidFill>
                <a:sym typeface="Wingdings" pitchFamily="2" charset="2"/>
              </a:rPr>
              <a:t>  </a:t>
            </a:r>
            <a:r>
              <a:rPr lang="fr-FR" dirty="0">
                <a:solidFill>
                  <a:schemeClr val="tx2"/>
                </a:solidFill>
                <a:sym typeface="Wingdings" pitchFamily="2" charset="2"/>
              </a:rPr>
              <a:t>Ils</a:t>
            </a:r>
            <a:r>
              <a:rPr lang="fr-FR" dirty="0">
                <a:solidFill>
                  <a:schemeClr val="accent2">
                    <a:lumMod val="60000"/>
                    <a:lumOff val="40000"/>
                  </a:schemeClr>
                </a:solidFill>
                <a:sym typeface="Wingdings" pitchFamily="2" charset="2"/>
              </a:rPr>
              <a:t> </a:t>
            </a:r>
            <a:r>
              <a:rPr lang="fr-FR" b="1" dirty="0">
                <a:solidFill>
                  <a:schemeClr val="accent6">
                    <a:lumMod val="60000"/>
                    <a:lumOff val="40000"/>
                  </a:schemeClr>
                </a:solidFill>
                <a:effectLst>
                  <a:outerShdw blurRad="38100" dist="38100" dir="2700000" algn="tl">
                    <a:srgbClr val="000000">
                      <a:alpha val="43137"/>
                    </a:srgbClr>
                  </a:outerShdw>
                </a:effectLst>
                <a:sym typeface="Wingdings" pitchFamily="2" charset="2"/>
              </a:rPr>
              <a:t>imaginent</a:t>
            </a:r>
          </a:p>
          <a:p>
            <a:pPr marL="0" indent="0">
              <a:buNone/>
              <a:defRPr/>
            </a:pPr>
            <a:endParaRPr lang="fr-FR" dirty="0">
              <a:solidFill>
                <a:schemeClr val="accent6">
                  <a:lumMod val="60000"/>
                  <a:lumOff val="40000"/>
                </a:schemeClr>
              </a:solidFill>
              <a:effectLst>
                <a:outerShdw blurRad="38100" dist="38100" dir="2700000" algn="tl">
                  <a:srgbClr val="000000">
                    <a:alpha val="43137"/>
                  </a:srgbClr>
                </a:outerShdw>
              </a:effectLst>
              <a:sym typeface="Wingdings" pitchFamily="2" charset="2"/>
            </a:endParaRPr>
          </a:p>
          <a:p>
            <a:pPr marL="0" indent="0" algn="ctr">
              <a:buNone/>
              <a:defRPr/>
            </a:pPr>
            <a:r>
              <a:rPr lang="fr-FR" dirty="0">
                <a:solidFill>
                  <a:schemeClr val="accent6">
                    <a:lumMod val="60000"/>
                    <a:lumOff val="40000"/>
                  </a:schemeClr>
                </a:solidFill>
                <a:effectLst>
                  <a:outerShdw blurRad="38100" dist="38100" dir="2700000" algn="tl">
                    <a:srgbClr val="000000">
                      <a:alpha val="43137"/>
                    </a:srgbClr>
                  </a:outerShdw>
                </a:effectLst>
                <a:sym typeface="Wingdings" pitchFamily="2" charset="2"/>
              </a:rPr>
              <a:t>La MÉMOIRE </a:t>
            </a:r>
            <a:r>
              <a:rPr lang="fr-FR" dirty="0">
                <a:solidFill>
                  <a:schemeClr val="tx2"/>
                </a:solidFill>
                <a:effectLst>
                  <a:outerShdw blurRad="38100" dist="38100" dir="2700000" algn="tl">
                    <a:srgbClr val="000000">
                      <a:alpha val="43137"/>
                    </a:srgbClr>
                  </a:outerShdw>
                </a:effectLst>
                <a:sym typeface="Wingdings" pitchFamily="2" charset="2"/>
              </a:rPr>
              <a:t>ET</a:t>
            </a:r>
            <a:r>
              <a:rPr lang="fr-FR" dirty="0">
                <a:solidFill>
                  <a:schemeClr val="accent6">
                    <a:lumMod val="60000"/>
                    <a:lumOff val="40000"/>
                  </a:schemeClr>
                </a:solidFill>
                <a:effectLst>
                  <a:outerShdw blurRad="38100" dist="38100" dir="2700000" algn="tl">
                    <a:srgbClr val="000000">
                      <a:alpha val="43137"/>
                    </a:srgbClr>
                  </a:outerShdw>
                </a:effectLst>
                <a:sym typeface="Wingdings" pitchFamily="2" charset="2"/>
              </a:rPr>
              <a:t> la FONCTION IMAGEANTE</a:t>
            </a:r>
          </a:p>
          <a:p>
            <a:pPr marL="0" indent="0" algn="ctr">
              <a:buNone/>
              <a:defRPr/>
            </a:pPr>
            <a:r>
              <a:rPr lang="fr-FR" dirty="0">
                <a:solidFill>
                  <a:schemeClr val="tx2"/>
                </a:solidFill>
                <a:effectLst>
                  <a:outerShdw blurRad="38100" dist="38100" dir="2700000" algn="tl">
                    <a:srgbClr val="000000">
                      <a:alpha val="43137"/>
                    </a:srgbClr>
                  </a:outerShdw>
                </a:effectLst>
                <a:sym typeface="Wingdings" pitchFamily="2" charset="2"/>
              </a:rPr>
              <a:t>2 OPERATIONS MENTALES ESSENTIELLES</a:t>
            </a:r>
            <a:endParaRPr lang="fr-FR" dirty="0">
              <a:solidFill>
                <a:schemeClr val="tx2"/>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4622226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heckerboard(across)">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heckerboard(across)">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92100"/>
            <a:ext cx="8686800" cy="1384300"/>
          </a:xfrm>
        </p:spPr>
        <p:txBody>
          <a:bodyPr/>
          <a:lstStyle/>
          <a:p>
            <a:pPr>
              <a:defRPr/>
            </a:pPr>
            <a:r>
              <a:rPr lang="fr-FR" b="1" cap="all" dirty="0">
                <a:ln w="9000" cmpd="sng">
                  <a:solidFill>
                    <a:schemeClr val="accent4">
                      <a:shade val="50000"/>
                      <a:satMod val="120000"/>
                    </a:schemeClr>
                  </a:solidFill>
                  <a:prstDash val="solid"/>
                </a:ln>
                <a:solidFill>
                  <a:schemeClr val="accent6">
                    <a:lumMod val="40000"/>
                    <a:lumOff val="60000"/>
                  </a:schemeClr>
                </a:solidFill>
                <a:effectLst>
                  <a:reflection blurRad="12700" stA="28000" endPos="45000" dist="1000" dir="5400000" sy="-100000" algn="bl" rotWithShape="0"/>
                </a:effectLst>
              </a:rPr>
              <a:t>Phase 1 : </a:t>
            </a:r>
            <a:r>
              <a:rPr lang="fr-FR" sz="3200" b="1" cap="all" dirty="0">
                <a:ln w="9000" cmpd="sng">
                  <a:solidFill>
                    <a:schemeClr val="accent4">
                      <a:shade val="50000"/>
                      <a:satMod val="120000"/>
                    </a:schemeClr>
                  </a:solidFill>
                  <a:prstDash val="solid"/>
                </a:ln>
                <a:solidFill>
                  <a:schemeClr val="accent6">
                    <a:lumMod val="40000"/>
                    <a:lumOff val="60000"/>
                  </a:schemeClr>
                </a:solidFill>
                <a:effectLst>
                  <a:reflection blurRad="12700" stA="28000" endPos="45000" dist="1000" dir="5400000" sy="-100000" algn="bl" rotWithShape="0"/>
                </a:effectLst>
              </a:rPr>
              <a:t>lecture individuelle</a:t>
            </a:r>
            <a:endParaRPr lang="fr-FR" b="1" cap="all" dirty="0">
              <a:ln w="9000" cmpd="sng">
                <a:solidFill>
                  <a:schemeClr val="accent4">
                    <a:shade val="50000"/>
                    <a:satMod val="120000"/>
                  </a:schemeClr>
                </a:solidFill>
                <a:prstDash val="solid"/>
              </a:ln>
              <a:solidFill>
                <a:schemeClr val="accent6">
                  <a:lumMod val="40000"/>
                  <a:lumOff val="60000"/>
                </a:schemeClr>
              </a:solidFill>
              <a:effectLst>
                <a:reflection blurRad="12700" stA="28000" endPos="45000" dist="1000" dir="5400000" sy="-100000" algn="bl" rotWithShape="0"/>
              </a:effectLst>
            </a:endParaRPr>
          </a:p>
        </p:txBody>
      </p:sp>
      <p:sp>
        <p:nvSpPr>
          <p:cNvPr id="3" name="Espace réservé du contenu 2"/>
          <p:cNvSpPr>
            <a:spLocks noGrp="1"/>
          </p:cNvSpPr>
          <p:nvPr>
            <p:ph idx="1"/>
          </p:nvPr>
        </p:nvSpPr>
        <p:spPr>
          <a:xfrm>
            <a:off x="457200" y="1905000"/>
            <a:ext cx="8686800" cy="4114800"/>
          </a:xfrm>
        </p:spPr>
        <p:txBody>
          <a:bodyPr/>
          <a:lstStyle/>
          <a:p>
            <a:pPr>
              <a:defRPr/>
            </a:pPr>
            <a:r>
              <a:rPr lang="fr-FR" dirty="0"/>
              <a:t>Les lecteurs lisent le texte silencieusement. </a:t>
            </a:r>
          </a:p>
          <a:p>
            <a:pPr marL="0" indent="0">
              <a:buNone/>
              <a:defRPr/>
            </a:pPr>
            <a:r>
              <a:rPr lang="fr-FR" dirty="0"/>
              <a:t>   À la fin, ils le cachent.</a:t>
            </a:r>
          </a:p>
          <a:p>
            <a:pPr>
              <a:defRPr/>
            </a:pPr>
            <a:r>
              <a:rPr lang="fr-FR" dirty="0"/>
              <a:t>Le temps de lecture est adapté à la longueur du texte.</a:t>
            </a:r>
          </a:p>
          <a:p>
            <a:pPr>
              <a:defRPr/>
            </a:pPr>
            <a:r>
              <a:rPr lang="fr-FR" dirty="0"/>
              <a:t>Les lecteurs lisent à leur rythme individuel.</a:t>
            </a:r>
          </a:p>
          <a:p>
            <a:pPr algn="ctr">
              <a:buFont typeface="Wingdings"/>
              <a:buChar char="è"/>
              <a:defRPr/>
            </a:pPr>
            <a:r>
              <a:rPr lang="fr-FR" dirty="0">
                <a:solidFill>
                  <a:schemeClr val="accent2">
                    <a:lumMod val="60000"/>
                    <a:lumOff val="40000"/>
                  </a:schemeClr>
                </a:solidFill>
                <a:sym typeface="Wingdings" pitchFamily="2" charset="2"/>
              </a:rPr>
              <a:t>Pour les élèves non lecteurs : </a:t>
            </a:r>
          </a:p>
          <a:p>
            <a:pPr marL="0" indent="0" algn="ctr">
              <a:buNone/>
              <a:defRPr/>
            </a:pPr>
            <a:r>
              <a:rPr lang="fr-FR" dirty="0">
                <a:solidFill>
                  <a:schemeClr val="accent2">
                    <a:lumMod val="60000"/>
                    <a:lumOff val="40000"/>
                  </a:schemeClr>
                </a:solidFill>
                <a:sym typeface="Wingdings" pitchFamily="2" charset="2"/>
              </a:rPr>
              <a:t>lecture magistrale</a:t>
            </a:r>
            <a:endParaRPr lang="fr-FR" dirty="0">
              <a:solidFill>
                <a:schemeClr val="accent2">
                  <a:lumMod val="60000"/>
                  <a:lumOff val="40000"/>
                </a:schemeClr>
              </a:solidFill>
            </a:endParaRPr>
          </a:p>
        </p:txBody>
      </p:sp>
    </p:spTree>
    <p:extLst>
      <p:ext uri="{BB962C8B-B14F-4D97-AF65-F5344CB8AC3E}">
        <p14:creationId xmlns:p14="http://schemas.microsoft.com/office/powerpoint/2010/main" val="29751237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heckerboard(across)">
                                      <p:cBhvr>
                                        <p:cTn id="17" dur="500"/>
                                        <p:tgtEl>
                                          <p:spTgt spid="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heckerboard(across)">
                                      <p:cBhvr>
                                        <p:cTn id="22" dur="500"/>
                                        <p:tgtEl>
                                          <p:spTgt spid="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heckerboard(across)">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heckerboard(across)">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checkerboard(across)">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92100"/>
            <a:ext cx="8686800" cy="1384300"/>
          </a:xfrm>
        </p:spPr>
        <p:txBody>
          <a:bodyPr/>
          <a:lstStyle/>
          <a:p>
            <a:pPr>
              <a:defRPr/>
            </a:pPr>
            <a:r>
              <a:rPr lang="fr-FR" sz="2400" b="1" cap="all" dirty="0">
                <a:ln w="9000" cmpd="sng">
                  <a:solidFill>
                    <a:schemeClr val="accent4">
                      <a:shade val="50000"/>
                      <a:satMod val="120000"/>
                    </a:schemeClr>
                  </a:solidFill>
                  <a:prstDash val="solid"/>
                </a:ln>
                <a:solidFill>
                  <a:schemeClr val="accent6">
                    <a:lumMod val="40000"/>
                    <a:lumOff val="60000"/>
                  </a:schemeClr>
                </a:solidFill>
                <a:effectLst>
                  <a:reflection blurRad="12700" stA="28000" endPos="45000" dist="1000" dir="5400000" sy="-100000" algn="bl" rotWithShape="0"/>
                </a:effectLst>
              </a:rPr>
              <a:t>Au </a:t>
            </a:r>
            <a:r>
              <a:rPr lang="fr-FR" b="1" cap="all" dirty="0">
                <a:ln w="9000" cmpd="sng">
                  <a:solidFill>
                    <a:schemeClr val="accent4">
                      <a:shade val="50000"/>
                      <a:satMod val="120000"/>
                    </a:schemeClr>
                  </a:solidFill>
                  <a:prstDash val="solid"/>
                </a:ln>
                <a:solidFill>
                  <a:schemeClr val="accent6">
                    <a:lumMod val="40000"/>
                    <a:lumOff val="60000"/>
                  </a:schemeClr>
                </a:solidFill>
                <a:effectLst>
                  <a:reflection blurRad="12700" stA="28000" endPos="45000" dist="1000" dir="5400000" sy="-100000" algn="bl" rotWithShape="0"/>
                </a:effectLst>
              </a:rPr>
              <a:t>tableau </a:t>
            </a:r>
            <a:r>
              <a:rPr lang="fr-FR" sz="2400" b="1" cap="all" dirty="0">
                <a:ln w="9000" cmpd="sng">
                  <a:solidFill>
                    <a:schemeClr val="accent4">
                      <a:shade val="50000"/>
                      <a:satMod val="120000"/>
                    </a:schemeClr>
                  </a:solidFill>
                  <a:prstDash val="solid"/>
                </a:ln>
                <a:solidFill>
                  <a:schemeClr val="accent6">
                    <a:lumMod val="40000"/>
                    <a:lumOff val="60000"/>
                  </a:schemeClr>
                </a:solidFill>
                <a:effectLst>
                  <a:reflection blurRad="12700" stA="28000" endPos="45000" dist="1000" dir="5400000" sy="-100000" algn="bl" rotWithShape="0"/>
                </a:effectLst>
              </a:rPr>
              <a:t>pour la </a:t>
            </a:r>
            <a:r>
              <a:rPr lang="fr-FR" b="1" cap="all" dirty="0">
                <a:ln w="9000" cmpd="sng">
                  <a:solidFill>
                    <a:schemeClr val="accent4">
                      <a:shade val="50000"/>
                      <a:satMod val="120000"/>
                    </a:schemeClr>
                  </a:solidFill>
                  <a:prstDash val="solid"/>
                </a:ln>
                <a:solidFill>
                  <a:schemeClr val="accent6">
                    <a:lumMod val="40000"/>
                    <a:lumOff val="60000"/>
                  </a:schemeClr>
                </a:solidFill>
                <a:effectLst>
                  <a:reflection blurRad="12700" stA="28000" endPos="45000" dist="1000" dir="5400000" sy="-100000" algn="bl" rotWithShape="0"/>
                </a:effectLst>
              </a:rPr>
              <a:t>phase 2 :</a:t>
            </a:r>
          </a:p>
        </p:txBody>
      </p:sp>
      <p:graphicFrame>
        <p:nvGraphicFramePr>
          <p:cNvPr id="4" name="Espace réservé du contenu 3"/>
          <p:cNvGraphicFramePr>
            <a:graphicFrameLocks noGrp="1"/>
          </p:cNvGraphicFramePr>
          <p:nvPr>
            <p:ph idx="1"/>
          </p:nvPr>
        </p:nvGraphicFramePr>
        <p:xfrm>
          <a:off x="209550" y="2133600"/>
          <a:ext cx="8724900" cy="3598888"/>
        </p:xfrm>
        <a:graphic>
          <a:graphicData uri="http://schemas.openxmlformats.org/drawingml/2006/table">
            <a:tbl>
              <a:tblPr firstRow="1" bandRow="1">
                <a:tableStyleId>{F5AB1C69-6EDB-4FF4-983F-18BD219EF322}</a:tableStyleId>
              </a:tblPr>
              <a:tblGrid>
                <a:gridCol w="2830071">
                  <a:extLst>
                    <a:ext uri="{9D8B030D-6E8A-4147-A177-3AD203B41FA5}">
                      <a16:colId xmlns:a16="http://schemas.microsoft.com/office/drawing/2014/main" xmlns="" val="20000"/>
                    </a:ext>
                  </a:extLst>
                </a:gridCol>
                <a:gridCol w="3271838">
                  <a:extLst>
                    <a:ext uri="{9D8B030D-6E8A-4147-A177-3AD203B41FA5}">
                      <a16:colId xmlns:a16="http://schemas.microsoft.com/office/drawing/2014/main" xmlns="" val="20001"/>
                    </a:ext>
                  </a:extLst>
                </a:gridCol>
                <a:gridCol w="2622991">
                  <a:extLst>
                    <a:ext uri="{9D8B030D-6E8A-4147-A177-3AD203B41FA5}">
                      <a16:colId xmlns:a16="http://schemas.microsoft.com/office/drawing/2014/main" xmlns="" val="20002"/>
                    </a:ext>
                  </a:extLst>
                </a:gridCol>
              </a:tblGrid>
              <a:tr h="822915">
                <a:tc>
                  <a:txBody>
                    <a:bodyPr/>
                    <a:lstStyle/>
                    <a:p>
                      <a:pPr algn="ctr"/>
                      <a:r>
                        <a:rPr lang="fr-FR" sz="2400" dirty="0">
                          <a:solidFill>
                            <a:srgbClr val="604A7B"/>
                          </a:solidFill>
                        </a:rPr>
                        <a:t>On est d’accord</a:t>
                      </a:r>
                    </a:p>
                  </a:txBody>
                  <a:tcPr marL="91442" marR="91442" marT="45710" marB="45710">
                    <a:solidFill>
                      <a:schemeClr val="accent4">
                        <a:lumMod val="40000"/>
                        <a:lumOff val="60000"/>
                      </a:schemeClr>
                    </a:solidFill>
                  </a:tcPr>
                </a:tc>
                <a:tc>
                  <a:txBody>
                    <a:bodyPr/>
                    <a:lstStyle/>
                    <a:p>
                      <a:pPr algn="ctr"/>
                      <a:r>
                        <a:rPr lang="fr-FR" sz="2400" dirty="0">
                          <a:solidFill>
                            <a:srgbClr val="604A7B"/>
                          </a:solidFill>
                        </a:rPr>
                        <a:t>On n’est pas d’accord</a:t>
                      </a:r>
                    </a:p>
                  </a:txBody>
                  <a:tcPr marL="91442" marR="91442" marT="45710" marB="45710">
                    <a:solidFill>
                      <a:schemeClr val="accent4">
                        <a:lumMod val="40000"/>
                        <a:lumOff val="60000"/>
                      </a:schemeClr>
                    </a:solidFill>
                  </a:tcPr>
                </a:tc>
                <a:tc>
                  <a:txBody>
                    <a:bodyPr/>
                    <a:lstStyle/>
                    <a:p>
                      <a:pPr algn="ctr"/>
                      <a:r>
                        <a:rPr lang="fr-FR" sz="2400" dirty="0">
                          <a:solidFill>
                            <a:srgbClr val="604A7B"/>
                          </a:solidFill>
                        </a:rPr>
                        <a:t>On ne sait pas</a:t>
                      </a:r>
                    </a:p>
                  </a:txBody>
                  <a:tcPr marL="91442" marR="91442" marT="45710" marB="45710">
                    <a:solidFill>
                      <a:schemeClr val="accent4">
                        <a:lumMod val="40000"/>
                        <a:lumOff val="60000"/>
                      </a:schemeClr>
                    </a:solidFill>
                  </a:tcPr>
                </a:tc>
                <a:extLst>
                  <a:ext uri="{0D108BD9-81ED-4DB2-BD59-A6C34878D82A}">
                    <a16:rowId xmlns:a16="http://schemas.microsoft.com/office/drawing/2014/main" xmlns="" val="10000"/>
                  </a:ext>
                </a:extLst>
              </a:tr>
              <a:tr h="2775948">
                <a:tc>
                  <a:txBody>
                    <a:bodyPr/>
                    <a:lstStyle/>
                    <a:p>
                      <a:pPr algn="ctr"/>
                      <a:endParaRPr lang="fr-FR" sz="2400" dirty="0"/>
                    </a:p>
                    <a:p>
                      <a:pPr algn="ctr"/>
                      <a:r>
                        <a:rPr lang="fr-FR" sz="2400" dirty="0"/>
                        <a:t>Les propositions sur lesquelles il y a consensus</a:t>
                      </a:r>
                    </a:p>
                  </a:txBody>
                  <a:tcPr marL="91442" marR="91442" marT="45710" marB="45710">
                    <a:solidFill>
                      <a:schemeClr val="accent4">
                        <a:lumMod val="60000"/>
                        <a:lumOff val="40000"/>
                      </a:schemeClr>
                    </a:solidFill>
                  </a:tcPr>
                </a:tc>
                <a:tc>
                  <a:txBody>
                    <a:bodyPr/>
                    <a:lstStyle/>
                    <a:p>
                      <a:pPr algn="ctr"/>
                      <a:endParaRPr lang="fr-FR" sz="2400" dirty="0"/>
                    </a:p>
                    <a:p>
                      <a:pPr algn="ctr"/>
                      <a:r>
                        <a:rPr lang="fr-FR" sz="2400" dirty="0"/>
                        <a:t>Celles </a:t>
                      </a:r>
                      <a:r>
                        <a:rPr lang="fr-FR" sz="2400" baseline="0" dirty="0"/>
                        <a:t>qui font controverse</a:t>
                      </a:r>
                      <a:endParaRPr lang="fr-FR" sz="2400" dirty="0"/>
                    </a:p>
                  </a:txBody>
                  <a:tcPr marL="91442" marR="91442" marT="45710" marB="45710">
                    <a:solidFill>
                      <a:schemeClr val="accent4">
                        <a:lumMod val="60000"/>
                        <a:lumOff val="40000"/>
                      </a:schemeClr>
                    </a:solidFill>
                  </a:tcPr>
                </a:tc>
                <a:tc>
                  <a:txBody>
                    <a:bodyPr/>
                    <a:lstStyle/>
                    <a:p>
                      <a:pPr algn="ctr"/>
                      <a:endParaRPr lang="fr-FR" sz="2400" dirty="0"/>
                    </a:p>
                    <a:p>
                      <a:pPr algn="ctr"/>
                      <a:r>
                        <a:rPr lang="fr-FR" sz="2400" dirty="0"/>
                        <a:t>Les questions restées en suspens.</a:t>
                      </a:r>
                    </a:p>
                  </a:txBody>
                  <a:tcPr marL="91442" marR="91442" marT="45710" marB="45710">
                    <a:solidFill>
                      <a:schemeClr val="accent4">
                        <a:lumMod val="60000"/>
                        <a:lumOff val="40000"/>
                      </a:schemeClr>
                    </a:solid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3184507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4893"/>
            <a:ext cx="8229600" cy="1143000"/>
          </a:xfrm>
        </p:spPr>
        <p:txBody>
          <a:bodyPr/>
          <a:lstStyle/>
          <a:p>
            <a:pPr>
              <a:defRPr/>
            </a:pPr>
            <a:r>
              <a:rPr lang="fr-FR" b="1" cap="all" dirty="0">
                <a:ln w="9000" cmpd="sng">
                  <a:solidFill>
                    <a:schemeClr val="accent4">
                      <a:shade val="50000"/>
                      <a:satMod val="120000"/>
                    </a:schemeClr>
                  </a:solidFill>
                  <a:prstDash val="solid"/>
                </a:ln>
                <a:solidFill>
                  <a:schemeClr val="accent6">
                    <a:lumMod val="40000"/>
                    <a:lumOff val="60000"/>
                  </a:schemeClr>
                </a:solidFill>
                <a:effectLst>
                  <a:reflection blurRad="12700" stA="28000" endPos="45000" dist="1000" dir="5400000" sy="-100000" algn="bl" rotWithShape="0"/>
                </a:effectLst>
              </a:rPr>
              <a:t>Phase 2 : échanges</a:t>
            </a:r>
          </a:p>
        </p:txBody>
      </p:sp>
      <p:sp>
        <p:nvSpPr>
          <p:cNvPr id="3" name="Espace réservé du contenu 2"/>
          <p:cNvSpPr>
            <a:spLocks noGrp="1"/>
          </p:cNvSpPr>
          <p:nvPr>
            <p:ph idx="1"/>
          </p:nvPr>
        </p:nvSpPr>
        <p:spPr>
          <a:xfrm>
            <a:off x="114300" y="1062038"/>
            <a:ext cx="9029700" cy="5795962"/>
          </a:xfrm>
        </p:spPr>
        <p:txBody>
          <a:bodyPr/>
          <a:lstStyle/>
          <a:p>
            <a:pPr>
              <a:defRPr/>
            </a:pPr>
            <a:r>
              <a:rPr lang="fr-FR" b="1" dirty="0"/>
              <a:t>L’enseignant</a:t>
            </a:r>
            <a:r>
              <a:rPr lang="fr-FR" dirty="0"/>
              <a:t> ouvre les échanges par une question ouverte :</a:t>
            </a:r>
          </a:p>
          <a:p>
            <a:pPr lvl="1">
              <a:defRPr/>
            </a:pPr>
            <a:r>
              <a:rPr lang="fr-FR" i="1" dirty="0">
                <a:solidFill>
                  <a:schemeClr val="accent2">
                    <a:lumMod val="60000"/>
                    <a:lumOff val="40000"/>
                  </a:schemeClr>
                </a:solidFill>
              </a:rPr>
              <a:t>Qu’est ce qui se passe dans cette histoire ?</a:t>
            </a:r>
          </a:p>
          <a:p>
            <a:pPr lvl="1">
              <a:defRPr/>
            </a:pPr>
            <a:r>
              <a:rPr lang="fr-FR" i="1" dirty="0">
                <a:solidFill>
                  <a:schemeClr val="accent2">
                    <a:lumMod val="60000"/>
                    <a:lumOff val="40000"/>
                  </a:schemeClr>
                </a:solidFill>
              </a:rPr>
              <a:t>Qu’est ce que ce texte nous apprend ?</a:t>
            </a:r>
          </a:p>
          <a:p>
            <a:pPr>
              <a:defRPr/>
            </a:pPr>
            <a:r>
              <a:rPr lang="fr-FR" b="1" dirty="0"/>
              <a:t>Les lecteurs </a:t>
            </a:r>
            <a:r>
              <a:rPr lang="fr-FR" dirty="0"/>
              <a:t>expriment ce qu’ils ont retenu du texte. </a:t>
            </a:r>
          </a:p>
          <a:p>
            <a:pPr>
              <a:defRPr/>
            </a:pPr>
            <a:r>
              <a:rPr lang="fr-FR" dirty="0">
                <a:solidFill>
                  <a:schemeClr val="accent2">
                    <a:lumMod val="60000"/>
                    <a:lumOff val="40000"/>
                  </a:schemeClr>
                </a:solidFill>
                <a:sym typeface="Wingdings" pitchFamily="2" charset="2"/>
              </a:rPr>
              <a:t></a:t>
            </a:r>
            <a:r>
              <a:rPr lang="fr-FR" dirty="0">
                <a:sym typeface="Wingdings" pitchFamily="2" charset="2"/>
              </a:rPr>
              <a:t> Ils </a:t>
            </a:r>
            <a:r>
              <a:rPr lang="fr-FR" dirty="0">
                <a:solidFill>
                  <a:schemeClr val="accent2"/>
                </a:solidFill>
                <a:sym typeface="Wingdings" pitchFamily="2" charset="2"/>
              </a:rPr>
              <a:t>infèrent</a:t>
            </a:r>
          </a:p>
          <a:p>
            <a:pPr>
              <a:defRPr/>
            </a:pPr>
            <a:r>
              <a:rPr lang="fr-FR" dirty="0">
                <a:solidFill>
                  <a:schemeClr val="accent2">
                    <a:lumMod val="60000"/>
                    <a:lumOff val="40000"/>
                  </a:schemeClr>
                </a:solidFill>
                <a:sym typeface="Wingdings" pitchFamily="2" charset="2"/>
              </a:rPr>
              <a:t></a:t>
            </a:r>
            <a:r>
              <a:rPr lang="fr-FR" dirty="0">
                <a:sym typeface="Wingdings" pitchFamily="2" charset="2"/>
              </a:rPr>
              <a:t> Ils </a:t>
            </a:r>
            <a:r>
              <a:rPr lang="fr-FR" dirty="0">
                <a:solidFill>
                  <a:schemeClr val="accent2"/>
                </a:solidFill>
                <a:sym typeface="Wingdings" pitchFamily="2" charset="2"/>
              </a:rPr>
              <a:t>mettent en mots leur fonction imageante</a:t>
            </a:r>
            <a:endParaRPr lang="fr-FR" dirty="0"/>
          </a:p>
          <a:p>
            <a:pPr marL="0" indent="0" algn="ctr">
              <a:buNone/>
              <a:defRPr/>
            </a:pPr>
            <a:r>
              <a:rPr lang="fr-FR" dirty="0">
                <a:solidFill>
                  <a:schemeClr val="accent6">
                    <a:lumMod val="60000"/>
                    <a:lumOff val="40000"/>
                  </a:schemeClr>
                </a:solidFill>
                <a:effectLst>
                  <a:outerShdw blurRad="38100" dist="38100" dir="2700000" algn="tl">
                    <a:srgbClr val="000000">
                      <a:alpha val="43137"/>
                    </a:srgbClr>
                  </a:outerShdw>
                </a:effectLst>
                <a:sym typeface="Wingdings" pitchFamily="2" charset="2"/>
              </a:rPr>
              <a:t>L’INFERENCE</a:t>
            </a:r>
          </a:p>
          <a:p>
            <a:pPr marL="0" indent="0" algn="ctr">
              <a:buNone/>
              <a:defRPr/>
            </a:pPr>
            <a:r>
              <a:rPr lang="fr-FR" dirty="0">
                <a:solidFill>
                  <a:schemeClr val="tx2"/>
                </a:solidFill>
                <a:effectLst>
                  <a:outerShdw blurRad="38100" dist="38100" dir="2700000" algn="tl">
                    <a:srgbClr val="000000">
                      <a:alpha val="43137"/>
                    </a:srgbClr>
                  </a:outerShdw>
                </a:effectLst>
                <a:sym typeface="Wingdings" pitchFamily="2" charset="2"/>
              </a:rPr>
              <a:t>UNE 3° OPERATION MENTALE ESSENTIELLE</a:t>
            </a:r>
            <a:endParaRPr lang="fr-FR" dirty="0">
              <a:solidFill>
                <a:schemeClr val="tx2"/>
              </a:solidFill>
              <a:effectLst>
                <a:outerShdw blurRad="38100" dist="38100" dir="2700000" algn="tl">
                  <a:srgbClr val="000000">
                    <a:alpha val="43137"/>
                  </a:srgbClr>
                </a:outerShdw>
              </a:effectLst>
            </a:endParaRPr>
          </a:p>
          <a:p>
            <a:pPr lvl="1">
              <a:defRPr/>
            </a:pPr>
            <a:endParaRPr lang="fr-FR" dirty="0">
              <a:solidFill>
                <a:srgbClr val="660066"/>
              </a:solidFill>
            </a:endParaRPr>
          </a:p>
        </p:txBody>
      </p:sp>
    </p:spTree>
    <p:extLst>
      <p:ext uri="{BB962C8B-B14F-4D97-AF65-F5344CB8AC3E}">
        <p14:creationId xmlns:p14="http://schemas.microsoft.com/office/powerpoint/2010/main" val="8254478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checkerboard(across)">
                                      <p:cBhvr>
                                        <p:cTn id="15" dur="500"/>
                                        <p:tgtEl>
                                          <p:spTgt spid="3">
                                            <p:txEl>
                                              <p:pRg st="1" end="1"/>
                                            </p:txEl>
                                          </p:spTgt>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checkerboard(across)">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5" presetClass="entr" presetSubtype="1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checkerboard(across)">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checkerboard(across)">
                                      <p:cBhvr>
                                        <p:cTn id="28" dur="500"/>
                                        <p:tgtEl>
                                          <p:spTgt spid="3">
                                            <p:txEl>
                                              <p:pRg st="4" end="4"/>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 presetClass="entr" presetSubtype="10" fill="hold" grpId="0"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checkerboard(across)">
                                      <p:cBhvr>
                                        <p:cTn id="33" dur="500"/>
                                        <p:tgtEl>
                                          <p:spTgt spid="3">
                                            <p:txEl>
                                              <p:pRg st="5" end="5"/>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5" presetClass="entr" presetSubtype="10" fill="hold" grpId="0" nodeType="clickEffect">
                                  <p:stCondLst>
                                    <p:cond delay="0"/>
                                  </p:stCondLst>
                                  <p:childTnLst>
                                    <p:set>
                                      <p:cBhvr>
                                        <p:cTn id="37" dur="1" fill="hold">
                                          <p:stCondLst>
                                            <p:cond delay="0"/>
                                          </p:stCondLst>
                                        </p:cTn>
                                        <p:tgtEl>
                                          <p:spTgt spid="3">
                                            <p:txEl>
                                              <p:pRg st="6" end="6"/>
                                            </p:txEl>
                                          </p:spTgt>
                                        </p:tgtEl>
                                        <p:attrNameLst>
                                          <p:attrName>style.visibility</p:attrName>
                                        </p:attrNameLst>
                                      </p:cBhvr>
                                      <p:to>
                                        <p:strVal val="visible"/>
                                      </p:to>
                                    </p:set>
                                    <p:animEffect transition="in" filter="checkerboard(across)">
                                      <p:cBhvr>
                                        <p:cTn id="38" dur="500"/>
                                        <p:tgtEl>
                                          <p:spTgt spid="3">
                                            <p:txEl>
                                              <p:pRg st="6" end="6"/>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Effect transition="in" filter="checkerboard(across)">
                                      <p:cBhvr>
                                        <p:cTn id="4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210774"/>
            <a:ext cx="9144000" cy="3825875"/>
          </a:xfrm>
        </p:spPr>
        <p:txBody>
          <a:bodyPr>
            <a:normAutofit/>
          </a:bodyPr>
          <a:lstStyle/>
          <a:p>
            <a:pPr>
              <a:defRPr/>
            </a:pPr>
            <a:r>
              <a:rPr lang="fr-FR" sz="2800" dirty="0"/>
              <a:t>L’enseignant   écrit   au  tableau  les  propositions des élèves.</a:t>
            </a:r>
          </a:p>
          <a:p>
            <a:pPr lvl="1">
              <a:defRPr/>
            </a:pPr>
            <a:r>
              <a:rPr lang="fr-FR" dirty="0"/>
              <a:t>Il régule les échanges : </a:t>
            </a:r>
            <a:r>
              <a:rPr lang="fr-FR" b="1" dirty="0">
                <a:solidFill>
                  <a:schemeClr val="accent1"/>
                </a:solidFill>
              </a:rPr>
              <a:t>chacun doit parler</a:t>
            </a:r>
            <a:r>
              <a:rPr lang="fr-FR" dirty="0">
                <a:solidFill>
                  <a:schemeClr val="accent1"/>
                </a:solidFill>
              </a:rPr>
              <a:t>.</a:t>
            </a:r>
          </a:p>
          <a:p>
            <a:pPr lvl="1">
              <a:defRPr/>
            </a:pPr>
            <a:r>
              <a:rPr lang="fr-FR" dirty="0"/>
              <a:t>Il écrit tout : </a:t>
            </a:r>
            <a:r>
              <a:rPr lang="fr-FR" b="1" dirty="0">
                <a:solidFill>
                  <a:schemeClr val="accent1"/>
                </a:solidFill>
              </a:rPr>
              <a:t>on valorise les désaccords</a:t>
            </a:r>
            <a:r>
              <a:rPr lang="fr-FR" dirty="0">
                <a:solidFill>
                  <a:schemeClr val="accent1"/>
                </a:solidFill>
              </a:rPr>
              <a:t>.</a:t>
            </a:r>
          </a:p>
          <a:p>
            <a:pPr lvl="1">
              <a:defRPr/>
            </a:pPr>
            <a:endParaRPr lang="fr-FR" dirty="0">
              <a:solidFill>
                <a:schemeClr val="accent1"/>
              </a:solidFill>
            </a:endParaRPr>
          </a:p>
          <a:p>
            <a:pPr lvl="1">
              <a:defRPr/>
            </a:pPr>
            <a:r>
              <a:rPr lang="fr-FR" sz="3200" b="1" dirty="0">
                <a:solidFill>
                  <a:schemeClr val="accent1"/>
                </a:solidFill>
              </a:rPr>
              <a:t>Pas de validation</a:t>
            </a:r>
            <a:r>
              <a:rPr lang="fr-FR" b="1" dirty="0">
                <a:solidFill>
                  <a:schemeClr val="accent1"/>
                </a:solidFill>
              </a:rPr>
              <a:t> : </a:t>
            </a:r>
            <a:r>
              <a:rPr lang="fr-FR" dirty="0"/>
              <a:t>quelles que soient les propositions, l’enseignant reste </a:t>
            </a:r>
            <a:r>
              <a:rPr lang="fr-FR" b="1" dirty="0"/>
              <a:t>neutre</a:t>
            </a:r>
            <a:r>
              <a:rPr lang="fr-FR" dirty="0"/>
              <a:t>. </a:t>
            </a:r>
            <a:endParaRPr lang="fr-FR" b="1" dirty="0">
              <a:solidFill>
                <a:schemeClr val="accent1"/>
              </a:solidFill>
            </a:endParaRPr>
          </a:p>
        </p:txBody>
      </p:sp>
      <p:sp>
        <p:nvSpPr>
          <p:cNvPr id="4" name="ZoneTexte 3"/>
          <p:cNvSpPr txBox="1"/>
          <p:nvPr/>
        </p:nvSpPr>
        <p:spPr>
          <a:xfrm>
            <a:off x="480646" y="5041900"/>
            <a:ext cx="7943850" cy="1816100"/>
          </a:xfrm>
          <a:prstGeom prst="rect">
            <a:avLst/>
          </a:prstGeom>
          <a:noFill/>
        </p:spPr>
        <p:txBody>
          <a:bodyPr wrap="none">
            <a:spAutoFit/>
          </a:bodyPr>
          <a:lstStyle/>
          <a:p>
            <a:pPr marL="457200" indent="-457200">
              <a:buFont typeface="Arial"/>
              <a:buChar char="•"/>
              <a:defRPr/>
            </a:pPr>
            <a:r>
              <a:rPr lang="fr-FR" sz="2800" dirty="0"/>
              <a:t>En fin de phase, il récapitule les propositions, </a:t>
            </a:r>
          </a:p>
          <a:p>
            <a:pPr>
              <a:defRPr/>
            </a:pPr>
            <a:r>
              <a:rPr lang="fr-FR" sz="2800" dirty="0"/>
              <a:t>	fait remarquer les avis contradictoires et</a:t>
            </a:r>
          </a:p>
          <a:p>
            <a:pPr>
              <a:defRPr/>
            </a:pPr>
            <a:r>
              <a:rPr lang="fr-FR" sz="2800" dirty="0"/>
              <a:t>	rappelle les points restés en suspens.</a:t>
            </a:r>
          </a:p>
          <a:p>
            <a:pPr>
              <a:defRPr/>
            </a:pPr>
            <a:endParaRPr lang="fr-FR" sz="2800" dirty="0"/>
          </a:p>
        </p:txBody>
      </p:sp>
      <p:sp>
        <p:nvSpPr>
          <p:cNvPr id="5" name="ZoneTexte 4"/>
          <p:cNvSpPr txBox="1"/>
          <p:nvPr/>
        </p:nvSpPr>
        <p:spPr>
          <a:xfrm>
            <a:off x="298450" y="29918"/>
            <a:ext cx="8845550" cy="1077913"/>
          </a:xfrm>
          <a:prstGeom prst="rect">
            <a:avLst/>
          </a:prstGeom>
          <a:noFill/>
        </p:spPr>
        <p:txBody>
          <a:bodyPr>
            <a:spAutoFit/>
          </a:bodyPr>
          <a:lstStyle/>
          <a:p>
            <a:pPr marL="457200" indent="-457200">
              <a:buFont typeface="Arial" pitchFamily="34" charset="0"/>
              <a:buChar char="•"/>
              <a:defRPr/>
            </a:pPr>
            <a:r>
              <a:rPr lang="fr-FR" sz="3200" dirty="0">
                <a:effectLst>
                  <a:outerShdw blurRad="38100" dist="38100" dir="2700000" algn="tl">
                    <a:srgbClr val="000000">
                      <a:alpha val="43137"/>
                    </a:srgbClr>
                  </a:outerShdw>
                </a:effectLst>
              </a:rPr>
              <a:t>si besoin, on peut ajouter </a:t>
            </a:r>
          </a:p>
          <a:p>
            <a:pPr marL="457200" indent="-457200">
              <a:buFont typeface="Arial" pitchFamily="34" charset="0"/>
              <a:buChar char="•"/>
              <a:defRPr/>
            </a:pPr>
            <a:r>
              <a:rPr lang="fr-FR" sz="3200" dirty="0">
                <a:effectLst>
                  <a:outerShdw blurRad="38100" dist="38100" dir="2700000" algn="tl">
                    <a:srgbClr val="000000">
                      <a:alpha val="43137"/>
                    </a:srgbClr>
                  </a:outerShdw>
                </a:effectLst>
              </a:rPr>
              <a:t>3 ou 4 questions ouvertes plus finalisées.</a:t>
            </a:r>
          </a:p>
        </p:txBody>
      </p:sp>
    </p:spTree>
    <p:extLst>
      <p:ext uri="{BB962C8B-B14F-4D97-AF65-F5344CB8AC3E}">
        <p14:creationId xmlns:p14="http://schemas.microsoft.com/office/powerpoint/2010/main" val="4935609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heckerboard(across)">
                                      <p:cBhvr>
                                        <p:cTn id="13" dur="500"/>
                                        <p:tgtEl>
                                          <p:spTgt spid="3">
                                            <p:txEl>
                                              <p:pRg st="2" end="2"/>
                                            </p:txEl>
                                          </p:spTgt>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checkerboard(across)">
                                      <p:cBhvr>
                                        <p:cTn id="16" dur="500"/>
                                        <p:tgtEl>
                                          <p:spTgt spid="3">
                                            <p:txEl>
                                              <p:pRg st="4" end="4"/>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checkerboard(across)">
                                      <p:cBhvr>
                                        <p:cTn id="21" dur="500"/>
                                        <p:tgtEl>
                                          <p:spTgt spid="4"/>
                                        </p:tgtEl>
                                      </p:cBhvr>
                                    </p:animEffect>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checkerboard(across)">
                                      <p:cBhvr>
                                        <p:cTn id="2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1886"/>
            <a:ext cx="8229600" cy="1143000"/>
          </a:xfrm>
          <a:ln>
            <a:solidFill>
              <a:schemeClr val="bg1">
                <a:lumMod val="20000"/>
                <a:lumOff val="80000"/>
              </a:schemeClr>
            </a:solidFill>
          </a:ln>
        </p:spPr>
        <p:txBody>
          <a:bodyPr/>
          <a:lstStyle/>
          <a:p>
            <a:pPr>
              <a:defRPr/>
            </a:pPr>
            <a:r>
              <a:rPr lang="fr-FR" b="1" cap="all" dirty="0">
                <a:ln w="9000" cmpd="sng">
                  <a:solidFill>
                    <a:schemeClr val="accent4">
                      <a:shade val="50000"/>
                      <a:satMod val="120000"/>
                    </a:schemeClr>
                  </a:solidFill>
                  <a:prstDash val="solid"/>
                </a:ln>
                <a:solidFill>
                  <a:srgbClr val="86F486"/>
                </a:solidFill>
                <a:effectLst>
                  <a:reflection blurRad="12700" stA="28000" endPos="45000" dist="1000" dir="5400000" sy="-100000" algn="bl" rotWithShape="0"/>
                </a:effectLst>
              </a:rPr>
              <a:t>Phase 3 : La vérification</a:t>
            </a:r>
          </a:p>
        </p:txBody>
      </p:sp>
      <p:sp>
        <p:nvSpPr>
          <p:cNvPr id="3" name="Espace réservé du contenu 2"/>
          <p:cNvSpPr>
            <a:spLocks noGrp="1"/>
          </p:cNvSpPr>
          <p:nvPr>
            <p:ph idx="1"/>
          </p:nvPr>
        </p:nvSpPr>
        <p:spPr>
          <a:xfrm>
            <a:off x="0" y="1154113"/>
            <a:ext cx="9144000" cy="5475287"/>
          </a:xfrm>
        </p:spPr>
        <p:txBody>
          <a:bodyPr>
            <a:normAutofit fontScale="92500" lnSpcReduction="10000"/>
          </a:bodyPr>
          <a:lstStyle/>
          <a:p>
            <a:pPr marL="0" indent="0">
              <a:buFontTx/>
              <a:buNone/>
              <a:defRPr/>
            </a:pPr>
            <a:r>
              <a:rPr lang="fr-FR" sz="2800" b="1" dirty="0">
                <a:solidFill>
                  <a:schemeClr val="accent2">
                    <a:lumMod val="60000"/>
                    <a:lumOff val="40000"/>
                  </a:schemeClr>
                </a:solidFill>
                <a:effectLst>
                  <a:outerShdw blurRad="38100" dist="38100" dir="2700000" algn="tl">
                    <a:srgbClr val="000000">
                      <a:alpha val="43137"/>
                    </a:srgbClr>
                  </a:outerShdw>
                </a:effectLst>
              </a:rPr>
              <a:t>Les lecteurs :</a:t>
            </a:r>
          </a:p>
          <a:p>
            <a:pPr>
              <a:defRPr/>
            </a:pPr>
            <a:r>
              <a:rPr lang="fr-FR" dirty="0">
                <a:effectLst/>
              </a:rPr>
              <a:t>citent la ligne </a:t>
            </a:r>
          </a:p>
          <a:p>
            <a:pPr>
              <a:defRPr/>
            </a:pPr>
            <a:r>
              <a:rPr lang="fr-FR" dirty="0">
                <a:effectLst/>
              </a:rPr>
              <a:t>justifient chaque affirmation</a:t>
            </a:r>
            <a:r>
              <a:rPr lang="fr-FR" dirty="0">
                <a:solidFill>
                  <a:schemeClr val="accent4">
                    <a:lumMod val="10000"/>
                  </a:schemeClr>
                </a:solidFill>
                <a:effectLst/>
              </a:rPr>
              <a:t> </a:t>
            </a:r>
            <a:r>
              <a:rPr lang="fr-FR" dirty="0">
                <a:solidFill>
                  <a:schemeClr val="accent1">
                    <a:lumMod val="60000"/>
                    <a:lumOff val="40000"/>
                  </a:schemeClr>
                </a:solidFill>
                <a:effectLst/>
              </a:rPr>
              <a:t>notée au tableau</a:t>
            </a:r>
            <a:r>
              <a:rPr lang="fr-FR" dirty="0">
                <a:solidFill>
                  <a:schemeClr val="bg1"/>
                </a:solidFill>
                <a:effectLst/>
              </a:rPr>
              <a:t>.</a:t>
            </a:r>
          </a:p>
          <a:p>
            <a:pPr marL="0" indent="0">
              <a:buNone/>
              <a:defRPr/>
            </a:pPr>
            <a:r>
              <a:rPr lang="fr-FR" dirty="0">
                <a:effectLst/>
              </a:rPr>
              <a:t>	</a:t>
            </a:r>
            <a:r>
              <a:rPr lang="fr-FR" dirty="0">
                <a:effectLst/>
                <a:sym typeface="Wingdings" pitchFamily="2" charset="2"/>
              </a:rPr>
              <a:t> ils </a:t>
            </a:r>
            <a:r>
              <a:rPr lang="fr-FR" dirty="0">
                <a:effectLst/>
              </a:rPr>
              <a:t>lisent à haute voix l’extrait concerné.</a:t>
            </a:r>
          </a:p>
          <a:p>
            <a:pPr marL="0" indent="0">
              <a:buFontTx/>
              <a:buNone/>
              <a:defRPr/>
            </a:pPr>
            <a:endParaRPr lang="fr-FR" dirty="0">
              <a:solidFill>
                <a:schemeClr val="accent4">
                  <a:lumMod val="10000"/>
                </a:schemeClr>
              </a:solidFill>
              <a:effectLst/>
            </a:endParaRPr>
          </a:p>
          <a:p>
            <a:pPr marL="0" indent="0">
              <a:buFontTx/>
              <a:buNone/>
              <a:defRPr/>
            </a:pPr>
            <a:r>
              <a:rPr lang="fr-FR" b="1" dirty="0">
                <a:solidFill>
                  <a:schemeClr val="accent2">
                    <a:lumMod val="60000"/>
                    <a:lumOff val="40000"/>
                  </a:schemeClr>
                </a:solidFill>
                <a:effectLst>
                  <a:outerShdw blurRad="38100" dist="38100" dir="2700000" algn="tl">
                    <a:srgbClr val="000000">
                      <a:alpha val="43137"/>
                    </a:srgbClr>
                  </a:outerShdw>
                </a:effectLst>
              </a:rPr>
              <a:t>L’enseignant</a:t>
            </a:r>
            <a:r>
              <a:rPr lang="fr-FR" dirty="0">
                <a:solidFill>
                  <a:schemeClr val="accent2">
                    <a:lumMod val="60000"/>
                    <a:lumOff val="40000"/>
                  </a:schemeClr>
                </a:solidFill>
                <a:effectLst>
                  <a:outerShdw blurRad="38100" dist="38100" dir="2700000" algn="tl">
                    <a:srgbClr val="000000">
                      <a:alpha val="43137"/>
                    </a:srgbClr>
                  </a:outerShdw>
                </a:effectLst>
              </a:rPr>
              <a:t> </a:t>
            </a:r>
            <a:r>
              <a:rPr lang="fr-FR" dirty="0">
                <a:solidFill>
                  <a:schemeClr val="accent2">
                    <a:lumMod val="60000"/>
                    <a:lumOff val="40000"/>
                  </a:schemeClr>
                </a:solidFill>
                <a:effectLst/>
              </a:rPr>
              <a:t>:</a:t>
            </a:r>
          </a:p>
          <a:p>
            <a:pPr>
              <a:defRPr/>
            </a:pPr>
            <a:r>
              <a:rPr lang="fr-FR" dirty="0">
                <a:effectLst/>
              </a:rPr>
              <a:t>souligne/entoure ce qui est validé </a:t>
            </a:r>
            <a:r>
              <a:rPr lang="fr-FR" dirty="0">
                <a:solidFill>
                  <a:schemeClr val="accent1"/>
                </a:solidFill>
                <a:effectLst>
                  <a:outerShdw blurRad="38100" dist="38100" dir="2700000" algn="tl">
                    <a:srgbClr val="000000">
                      <a:alpha val="43137"/>
                    </a:srgbClr>
                  </a:outerShdw>
                </a:effectLst>
              </a:rPr>
              <a:t>par le texte</a:t>
            </a:r>
          </a:p>
          <a:p>
            <a:pPr>
              <a:defRPr/>
            </a:pPr>
            <a:r>
              <a:rPr lang="fr-FR" dirty="0">
                <a:effectLst/>
              </a:rPr>
              <a:t>barre ce qui n’est pas validé </a:t>
            </a:r>
            <a:r>
              <a:rPr lang="fr-FR" dirty="0">
                <a:solidFill>
                  <a:schemeClr val="accent1"/>
                </a:solidFill>
                <a:effectLst>
                  <a:outerShdw blurRad="38100" dist="38100" dir="2700000" algn="tl">
                    <a:srgbClr val="000000">
                      <a:alpha val="43137"/>
                    </a:srgbClr>
                  </a:outerShdw>
                </a:effectLst>
              </a:rPr>
              <a:t>par le texte</a:t>
            </a:r>
          </a:p>
          <a:p>
            <a:pPr marL="0" indent="0">
              <a:buNone/>
              <a:defRPr/>
            </a:pPr>
            <a:endParaRPr lang="fr-FR" dirty="0">
              <a:solidFill>
                <a:schemeClr val="accent4">
                  <a:lumMod val="10000"/>
                </a:schemeClr>
              </a:solidFill>
              <a:effectLst/>
            </a:endParaRPr>
          </a:p>
          <a:p>
            <a:pPr marL="342900" lvl="1" indent="-342900">
              <a:buClr>
                <a:schemeClr val="hlink"/>
              </a:buClr>
              <a:buSzPct val="120000"/>
              <a:buFont typeface="Tahoma" pitchFamily="34" charset="0"/>
              <a:buChar char="•"/>
              <a:defRPr/>
            </a:pPr>
            <a:r>
              <a:rPr lang="fr-FR" sz="3200" dirty="0">
                <a:effectLst/>
                <a:ea typeface="+mn-ea"/>
                <a:cs typeface="+mn-cs"/>
              </a:rPr>
              <a:t>À la fin, lit le texte à haute voix (ACT1 et 2), il décrit le document (ACT 3, 4 et 5).</a:t>
            </a:r>
          </a:p>
          <a:p>
            <a:pPr lvl="1">
              <a:defRPr/>
            </a:pPr>
            <a:endParaRPr lang="fr-FR" dirty="0">
              <a:solidFill>
                <a:schemeClr val="accent4">
                  <a:lumMod val="10000"/>
                </a:schemeClr>
              </a:solidFill>
            </a:endParaRPr>
          </a:p>
        </p:txBody>
      </p:sp>
    </p:spTree>
    <p:extLst>
      <p:ext uri="{BB962C8B-B14F-4D97-AF65-F5344CB8AC3E}">
        <p14:creationId xmlns:p14="http://schemas.microsoft.com/office/powerpoint/2010/main" val="5895271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randombar(horizontal)">
                                      <p:cBhvr>
                                        <p:cTn id="12" dur="5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randombar(horizont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randombar(horizontal)">
                                      <p:cBhvr>
                                        <p:cTn id="22" dur="500"/>
                                        <p:tgtEl>
                                          <p:spTgt spid="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randombar(horizontal)">
                                      <p:cBhvr>
                                        <p:cTn id="27" dur="500"/>
                                        <p:tgtEl>
                                          <p:spTgt spid="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randombar(horizontal)">
                                      <p:cBhvr>
                                        <p:cTn id="32" dur="500"/>
                                        <p:tgtEl>
                                          <p:spTgt spid="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randombar(horizontal)">
                                      <p:cBhvr>
                                        <p:cTn id="37" dur="500"/>
                                        <p:tgtEl>
                                          <p:spTgt spid="3">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randombar(horizontal)">
                                      <p:cBhvr>
                                        <p:cTn id="42" dur="500"/>
                                        <p:tgtEl>
                                          <p:spTgt spid="3">
                                            <p:txEl>
                                              <p:pRg st="7" end="7"/>
                                            </p:txEl>
                                          </p:spTgt>
                                        </p:tgtEl>
                                      </p:cBhvr>
                                    </p:animEffect>
                                  </p:childTnLst>
                                </p:cTn>
                              </p:par>
                              <p:par>
                                <p:cTn id="43" presetID="14" presetClass="entr" presetSubtype="10" fill="hold" grpId="0" nodeType="with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Effect transition="in" filter="randombar(horizontal)">
                                      <p:cBhvr>
                                        <p:cTn id="45"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81000"/>
            <a:ext cx="8229600" cy="1384300"/>
          </a:xfrm>
        </p:spPr>
        <p:txBody>
          <a:bodyPr/>
          <a:lstStyle/>
          <a:p>
            <a:pPr>
              <a:defRPr/>
            </a:pPr>
            <a:r>
              <a:rPr lang="fr-FR" b="1" cap="all" dirty="0">
                <a:ln w="9000" cmpd="sng">
                  <a:solidFill>
                    <a:schemeClr val="accent4">
                      <a:shade val="50000"/>
                      <a:satMod val="120000"/>
                    </a:schemeClr>
                  </a:solidFill>
                  <a:prstDash val="solid"/>
                </a:ln>
                <a:solidFill>
                  <a:schemeClr val="accent6">
                    <a:lumMod val="40000"/>
                    <a:lumOff val="60000"/>
                  </a:schemeClr>
                </a:solidFill>
                <a:effectLst>
                  <a:reflection blurRad="12700" stA="28000" endPos="45000" dist="1000" dir="5400000" sy="-100000" algn="bl" rotWithShape="0"/>
                </a:effectLst>
              </a:rPr>
              <a:t>Phase 4 : métacognition</a:t>
            </a:r>
          </a:p>
        </p:txBody>
      </p:sp>
      <p:sp>
        <p:nvSpPr>
          <p:cNvPr id="3" name="Espace réservé du contenu 2"/>
          <p:cNvSpPr>
            <a:spLocks noGrp="1"/>
          </p:cNvSpPr>
          <p:nvPr>
            <p:ph idx="1"/>
          </p:nvPr>
        </p:nvSpPr>
        <p:spPr>
          <a:xfrm>
            <a:off x="0" y="1905000"/>
            <a:ext cx="9144000" cy="4953000"/>
          </a:xfrm>
        </p:spPr>
        <p:txBody>
          <a:bodyPr/>
          <a:lstStyle/>
          <a:p>
            <a:pPr marL="0" indent="0">
              <a:buFontTx/>
              <a:buNone/>
              <a:defRPr/>
            </a:pPr>
            <a:r>
              <a:rPr lang="fr-FR" b="1" i="1" dirty="0">
                <a:solidFill>
                  <a:schemeClr val="accent1"/>
                </a:solidFill>
              </a:rPr>
              <a:t>Qu‘avons-nous appris à faire ? </a:t>
            </a:r>
          </a:p>
          <a:p>
            <a:pPr marL="0" indent="0">
              <a:buFontTx/>
              <a:buNone/>
              <a:defRPr/>
            </a:pPr>
            <a:r>
              <a:rPr lang="fr-FR" b="1" i="1" dirty="0">
                <a:solidFill>
                  <a:schemeClr val="accent1"/>
                </a:solidFill>
              </a:rPr>
              <a:t>Comment l’avons-nous fait ?</a:t>
            </a:r>
          </a:p>
          <a:p>
            <a:pPr marL="0" indent="0" algn="ctr">
              <a:buFontTx/>
              <a:buNone/>
              <a:defRPr/>
            </a:pPr>
            <a:r>
              <a:rPr lang="fr-FR" sz="2800" dirty="0"/>
              <a:t>1 groupe = 1 affiche</a:t>
            </a:r>
          </a:p>
          <a:p>
            <a:pPr marL="0" indent="0">
              <a:buFontTx/>
              <a:buNone/>
              <a:defRPr/>
            </a:pPr>
            <a:r>
              <a:rPr lang="fr-FR" sz="2800" dirty="0"/>
              <a:t>On conserve sur affiche/TBI les remarques des lecteurs</a:t>
            </a:r>
            <a:r>
              <a:rPr lang="fr-FR" sz="2800" dirty="0">
                <a:sym typeface="Wingdings" panose="05000000000000000000" pitchFamily="2" charset="2"/>
              </a:rPr>
              <a:t> construction ACT après ACT de :</a:t>
            </a:r>
          </a:p>
          <a:p>
            <a:pPr>
              <a:defRPr/>
            </a:pPr>
            <a:r>
              <a:rPr lang="fr-FR" dirty="0">
                <a:sym typeface="Wingdings" panose="05000000000000000000" pitchFamily="2" charset="2"/>
              </a:rPr>
              <a:t>La </a:t>
            </a:r>
            <a:r>
              <a:rPr lang="fr-FR" b="1" dirty="0">
                <a:solidFill>
                  <a:schemeClr val="accent1"/>
                </a:solidFill>
                <a:sym typeface="Wingdings" panose="05000000000000000000" pitchFamily="2" charset="2"/>
              </a:rPr>
              <a:t>typologie</a:t>
            </a:r>
            <a:r>
              <a:rPr lang="fr-FR" dirty="0">
                <a:sym typeface="Wingdings" panose="05000000000000000000" pitchFamily="2" charset="2"/>
              </a:rPr>
              <a:t> des textes </a:t>
            </a:r>
            <a:r>
              <a:rPr lang="fr-FR" sz="2000" dirty="0">
                <a:sym typeface="Wingdings" panose="05000000000000000000" pitchFamily="2" charset="2"/>
              </a:rPr>
              <a:t>(</a:t>
            </a:r>
            <a:r>
              <a:rPr lang="fr-FR" sz="2000" dirty="0">
                <a:solidFill>
                  <a:schemeClr val="accent1">
                    <a:lumMod val="60000"/>
                    <a:lumOff val="40000"/>
                  </a:schemeClr>
                </a:solidFill>
                <a:sym typeface="Wingdings" panose="05000000000000000000" pitchFamily="2" charset="2"/>
              </a:rPr>
              <a:t>narratifs, explicatifs, prescriptifs</a:t>
            </a:r>
            <a:r>
              <a:rPr lang="fr-FR" sz="2000" dirty="0">
                <a:sym typeface="Wingdings" panose="05000000000000000000" pitchFamily="2" charset="2"/>
              </a:rPr>
              <a:t>)</a:t>
            </a:r>
            <a:endParaRPr lang="fr-FR" dirty="0">
              <a:sym typeface="Wingdings" panose="05000000000000000000" pitchFamily="2" charset="2"/>
            </a:endParaRPr>
          </a:p>
          <a:p>
            <a:pPr>
              <a:defRPr/>
            </a:pPr>
            <a:r>
              <a:rPr lang="fr-FR" dirty="0">
                <a:sym typeface="Wingdings" panose="05000000000000000000" pitchFamily="2" charset="2"/>
              </a:rPr>
              <a:t>La </a:t>
            </a:r>
            <a:r>
              <a:rPr lang="fr-FR" b="1" dirty="0">
                <a:solidFill>
                  <a:schemeClr val="accent1"/>
                </a:solidFill>
                <a:sym typeface="Wingdings" panose="05000000000000000000" pitchFamily="2" charset="2"/>
              </a:rPr>
              <a:t>méthodologie</a:t>
            </a:r>
            <a:r>
              <a:rPr lang="fr-FR" dirty="0">
                <a:solidFill>
                  <a:schemeClr val="accent1"/>
                </a:solidFill>
                <a:sym typeface="Wingdings" panose="05000000000000000000" pitchFamily="2" charset="2"/>
              </a:rPr>
              <a:t> </a:t>
            </a:r>
            <a:r>
              <a:rPr lang="fr-FR" dirty="0">
                <a:sym typeface="Wingdings" panose="05000000000000000000" pitchFamily="2" charset="2"/>
              </a:rPr>
              <a:t>pour construire le/les sens</a:t>
            </a:r>
          </a:p>
          <a:p>
            <a:pPr marL="0" indent="0">
              <a:buNone/>
              <a:defRPr/>
            </a:pPr>
            <a:r>
              <a:rPr lang="fr-FR" dirty="0">
                <a:sym typeface="Wingdings" panose="05000000000000000000" pitchFamily="2" charset="2"/>
              </a:rPr>
              <a:t>	</a:t>
            </a:r>
            <a:r>
              <a:rPr lang="fr-FR" sz="2000" dirty="0">
                <a:sym typeface="Wingdings" panose="05000000000000000000" pitchFamily="2" charset="2"/>
              </a:rPr>
              <a:t>(</a:t>
            </a:r>
            <a:r>
              <a:rPr lang="fr-FR" sz="2000" dirty="0">
                <a:solidFill>
                  <a:schemeClr val="accent1">
                    <a:lumMod val="60000"/>
                    <a:lumOff val="40000"/>
                  </a:schemeClr>
                </a:solidFill>
                <a:sym typeface="Wingdings" panose="05000000000000000000" pitchFamily="2" charset="2"/>
              </a:rPr>
              <a:t>en particulier, les compétences textuelles et stratégiques</a:t>
            </a:r>
            <a:r>
              <a:rPr lang="fr-FR" sz="2000" dirty="0">
                <a:sym typeface="Wingdings" panose="05000000000000000000" pitchFamily="2" charset="2"/>
              </a:rPr>
              <a:t>) </a:t>
            </a:r>
            <a:endParaRPr lang="fr-FR" dirty="0"/>
          </a:p>
          <a:p>
            <a:pPr marL="0" indent="0">
              <a:buFontTx/>
              <a:buNone/>
              <a:defRPr/>
            </a:pPr>
            <a:endParaRPr lang="fr-FR" dirty="0">
              <a:solidFill>
                <a:srgbClr val="604A7B"/>
              </a:solidFill>
            </a:endParaRPr>
          </a:p>
        </p:txBody>
      </p:sp>
    </p:spTree>
    <p:extLst>
      <p:ext uri="{BB962C8B-B14F-4D97-AF65-F5344CB8AC3E}">
        <p14:creationId xmlns:p14="http://schemas.microsoft.com/office/powerpoint/2010/main" val="19481003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5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heckerboard(across)">
                                      <p:cBhvr>
                                        <p:cTn id="17" dur="500"/>
                                        <p:tgtEl>
                                          <p:spTgt spid="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heckerboard(across)">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heckerboard(across)">
                                      <p:cBhvr>
                                        <p:cTn id="27" dur="500"/>
                                        <p:tgtEl>
                                          <p:spTgt spid="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heckerboard(across)">
                                      <p:cBhvr>
                                        <p:cTn id="32" dur="500"/>
                                        <p:tgtEl>
                                          <p:spTgt spid="3">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checkerboard(across)">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checkerboard(across)">
                                      <p:cBhvr>
                                        <p:cTn id="4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Faisons le point ….		</a:t>
            </a:r>
          </a:p>
        </p:txBody>
      </p:sp>
      <p:sp>
        <p:nvSpPr>
          <p:cNvPr id="3" name="Espace réservé du contenu 2"/>
          <p:cNvSpPr>
            <a:spLocks noGrp="1"/>
          </p:cNvSpPr>
          <p:nvPr>
            <p:ph idx="1"/>
          </p:nvPr>
        </p:nvSpPr>
        <p:spPr/>
        <p:txBody>
          <a:bodyPr/>
          <a:lstStyle/>
          <a:p>
            <a:pPr marL="0" indent="0">
              <a:buNone/>
            </a:pPr>
            <a:r>
              <a:rPr lang="fr-FR" dirty="0"/>
              <a:t>Pour comprendre un texte, 3 opérations mentales sont essentielles :</a:t>
            </a:r>
          </a:p>
          <a:p>
            <a:r>
              <a:rPr lang="fr-FR" b="1" i="1" dirty="0">
                <a:effectLst/>
              </a:rPr>
              <a:t>La mémoire</a:t>
            </a:r>
          </a:p>
          <a:p>
            <a:r>
              <a:rPr lang="fr-FR" b="1" i="1" dirty="0">
                <a:effectLst/>
              </a:rPr>
              <a:t>La fonction imageante</a:t>
            </a:r>
          </a:p>
          <a:p>
            <a:r>
              <a:rPr lang="fr-FR" b="1" i="1" dirty="0">
                <a:effectLst/>
              </a:rPr>
              <a:t>L’inférence</a:t>
            </a:r>
          </a:p>
        </p:txBody>
      </p:sp>
    </p:spTree>
    <p:extLst>
      <p:ext uri="{BB962C8B-B14F-4D97-AF65-F5344CB8AC3E}">
        <p14:creationId xmlns:p14="http://schemas.microsoft.com/office/powerpoint/2010/main" val="1424314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a:t>Pour une pédagogie de la bienveillance et de l’exigence</a:t>
            </a:r>
          </a:p>
        </p:txBody>
      </p:sp>
      <p:sp>
        <p:nvSpPr>
          <p:cNvPr id="3" name="Espace réservé du contenu 2"/>
          <p:cNvSpPr>
            <a:spLocks noGrp="1"/>
          </p:cNvSpPr>
          <p:nvPr>
            <p:ph idx="1"/>
          </p:nvPr>
        </p:nvSpPr>
        <p:spPr>
          <a:xfrm>
            <a:off x="457200" y="1905000"/>
            <a:ext cx="8229600" cy="4724400"/>
          </a:xfrm>
        </p:spPr>
        <p:txBody>
          <a:bodyPr/>
          <a:lstStyle/>
          <a:p>
            <a:pPr marL="0" indent="0">
              <a:buNone/>
            </a:pPr>
            <a:r>
              <a:rPr lang="fr-FR" dirty="0" smtClean="0"/>
              <a:t>Développer :</a:t>
            </a:r>
          </a:p>
          <a:p>
            <a:r>
              <a:rPr lang="fr-FR" dirty="0" smtClean="0"/>
              <a:t>l’estime de soi</a:t>
            </a:r>
          </a:p>
          <a:p>
            <a:r>
              <a:rPr lang="fr-FR" dirty="0" smtClean="0"/>
              <a:t>la confiance</a:t>
            </a:r>
          </a:p>
          <a:p>
            <a:r>
              <a:rPr lang="fr-FR" dirty="0"/>
              <a:t>l</a:t>
            </a:r>
            <a:r>
              <a:rPr lang="fr-FR" dirty="0" smtClean="0"/>
              <a:t>a motivation pour la lecture</a:t>
            </a:r>
          </a:p>
          <a:p>
            <a:pPr marL="0" indent="0">
              <a:buNone/>
            </a:pPr>
            <a:endParaRPr lang="fr-FR" dirty="0" smtClean="0"/>
          </a:p>
          <a:p>
            <a:pPr marL="0" indent="0">
              <a:buNone/>
            </a:pPr>
            <a:r>
              <a:rPr lang="fr-FR" dirty="0" smtClean="0"/>
              <a:t>Prendre </a:t>
            </a:r>
            <a:r>
              <a:rPr lang="fr-FR" dirty="0"/>
              <a:t>confiance en </a:t>
            </a:r>
            <a:r>
              <a:rPr lang="fr-FR" dirty="0" smtClean="0"/>
              <a:t>soi :</a:t>
            </a:r>
          </a:p>
          <a:p>
            <a:r>
              <a:rPr lang="fr-FR" dirty="0" smtClean="0"/>
              <a:t>Coopération, entraide, solidarité et confrontation pacifiée</a:t>
            </a:r>
            <a:endParaRPr lang="fr-FR" dirty="0"/>
          </a:p>
          <a:p>
            <a:endParaRPr lang="fr-FR" dirty="0"/>
          </a:p>
        </p:txBody>
      </p:sp>
    </p:spTree>
    <p:extLst>
      <p:ext uri="{BB962C8B-B14F-4D97-AF65-F5344CB8AC3E}">
        <p14:creationId xmlns:p14="http://schemas.microsoft.com/office/powerpoint/2010/main" val="5852320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6963" y="381000"/>
            <a:ext cx="9003323" cy="1447800"/>
          </a:xfrm>
        </p:spPr>
        <p:txBody>
          <a:bodyPr/>
          <a:lstStyle/>
          <a:p>
            <a:pPr algn="ctr" eaLnBrk="1" hangingPunct="1">
              <a:defRPr/>
            </a:pPr>
            <a:r>
              <a:rPr lang="fr-FR" sz="4000" b="1" i="1" dirty="0">
                <a:solidFill>
                  <a:schemeClr val="tx1"/>
                </a:solidFill>
              </a:rPr>
              <a:t>Apprendre à interroger les textes :</a:t>
            </a:r>
            <a:r>
              <a:rPr lang="fr-FR" i="1" dirty="0">
                <a:solidFill>
                  <a:schemeClr val="hlink"/>
                </a:solidFill>
              </a:rPr>
              <a:t/>
            </a:r>
            <a:br>
              <a:rPr lang="fr-FR" i="1" dirty="0">
                <a:solidFill>
                  <a:schemeClr val="hlink"/>
                </a:solidFill>
              </a:rPr>
            </a:br>
            <a:r>
              <a:rPr lang="fr-FR" sz="4000" b="1" dirty="0">
                <a:solidFill>
                  <a:schemeClr val="accent1"/>
                </a:solidFill>
              </a:rPr>
              <a:t>Construire </a:t>
            </a:r>
            <a:r>
              <a:rPr lang="fr-FR" sz="2800" b="1" dirty="0">
                <a:solidFill>
                  <a:schemeClr val="tx1"/>
                </a:solidFill>
              </a:rPr>
              <a:t>le réflexe du questionnement</a:t>
            </a:r>
            <a:br>
              <a:rPr lang="fr-FR" sz="2800" b="1" dirty="0">
                <a:solidFill>
                  <a:schemeClr val="tx1"/>
                </a:solidFill>
              </a:rPr>
            </a:br>
            <a:r>
              <a:rPr lang="fr-FR" sz="2800" b="1" dirty="0">
                <a:solidFill>
                  <a:schemeClr val="tx1"/>
                </a:solidFill>
                <a:sym typeface="Wingdings" panose="05000000000000000000" pitchFamily="2" charset="2"/>
              </a:rPr>
              <a:t> </a:t>
            </a:r>
            <a:r>
              <a:rPr lang="fr-FR" sz="2800" b="1" i="1" dirty="0">
                <a:solidFill>
                  <a:schemeClr val="tx1"/>
                </a:solidFill>
                <a:sym typeface="Wingdings" panose="05000000000000000000" pitchFamily="2" charset="2"/>
              </a:rPr>
              <a:t>poser 3 ou 4 questions sur </a:t>
            </a:r>
            <a:r>
              <a:rPr lang="fr-FR" sz="2800" b="1" i="1" dirty="0">
                <a:solidFill>
                  <a:schemeClr val="tx1"/>
                </a:solidFill>
              </a:rPr>
              <a:t>  …</a:t>
            </a:r>
            <a:r>
              <a:rPr lang="fr-FR" sz="2800" b="1" dirty="0">
                <a:solidFill>
                  <a:schemeClr val="tx1"/>
                </a:solidFill>
              </a:rPr>
              <a:t/>
            </a:r>
            <a:br>
              <a:rPr lang="fr-FR" sz="2800" b="1" dirty="0">
                <a:solidFill>
                  <a:schemeClr val="tx1"/>
                </a:solidFill>
              </a:rPr>
            </a:br>
            <a:endParaRPr lang="fr-FR" i="1" dirty="0">
              <a:solidFill>
                <a:schemeClr val="hlink"/>
              </a:solidFill>
            </a:endParaRPr>
          </a:p>
        </p:txBody>
      </p:sp>
      <p:sp>
        <p:nvSpPr>
          <p:cNvPr id="22531" name="Text Box 3"/>
          <p:cNvSpPr txBox="1">
            <a:spLocks noChangeArrowheads="1"/>
          </p:cNvSpPr>
          <p:nvPr/>
        </p:nvSpPr>
        <p:spPr bwMode="auto">
          <a:xfrm>
            <a:off x="299524" y="1821766"/>
            <a:ext cx="8458200" cy="4811382"/>
          </a:xfrm>
          <a:prstGeom prst="rect">
            <a:avLst/>
          </a:prstGeom>
          <a:noFill/>
          <a:ln>
            <a:noFill/>
          </a:ln>
          <a:effectLst/>
          <a:extLst/>
        </p:spPr>
        <p:txBody>
          <a:bodyPr>
            <a:spAutoFit/>
          </a:bodyPr>
          <a:lstStyle>
            <a:lvl1pPr marL="457200" indent="-457200">
              <a:defRPr>
                <a:solidFill>
                  <a:schemeClr val="tx1"/>
                </a:solidFill>
                <a:latin typeface="Arial" charset="0"/>
              </a:defRPr>
            </a:lvl1pPr>
            <a:lvl2pPr marL="914400" indent="-457200">
              <a:defRPr>
                <a:solidFill>
                  <a:schemeClr val="tx1"/>
                </a:solidFill>
                <a:latin typeface="Arial" charset="0"/>
              </a:defRPr>
            </a:lvl2pPr>
            <a:lvl3pPr marL="1371600" indent="-457200">
              <a:defRPr>
                <a:solidFill>
                  <a:schemeClr val="tx1"/>
                </a:solidFill>
                <a:latin typeface="Arial" charset="0"/>
              </a:defRPr>
            </a:lvl3pPr>
            <a:lvl4pPr marL="1828800" indent="-457200">
              <a:defRPr>
                <a:solidFill>
                  <a:schemeClr val="tx1"/>
                </a:solidFill>
                <a:latin typeface="Arial" charset="0"/>
              </a:defRPr>
            </a:lvl4pPr>
            <a:lvl5pPr marL="2286000" indent="-457200">
              <a:defRPr>
                <a:solidFill>
                  <a:schemeClr val="tx1"/>
                </a:solidFill>
                <a:latin typeface="Arial" charset="0"/>
              </a:defRPr>
            </a:lvl5pPr>
            <a:lvl6pPr marL="2743200" indent="-457200" fontAlgn="base">
              <a:spcBef>
                <a:spcPct val="0"/>
              </a:spcBef>
              <a:spcAft>
                <a:spcPct val="0"/>
              </a:spcAft>
              <a:defRPr>
                <a:solidFill>
                  <a:schemeClr val="tx1"/>
                </a:solidFill>
                <a:latin typeface="Arial" charset="0"/>
              </a:defRPr>
            </a:lvl6pPr>
            <a:lvl7pPr marL="3200400" indent="-457200" fontAlgn="base">
              <a:spcBef>
                <a:spcPct val="0"/>
              </a:spcBef>
              <a:spcAft>
                <a:spcPct val="0"/>
              </a:spcAft>
              <a:defRPr>
                <a:solidFill>
                  <a:schemeClr val="tx1"/>
                </a:solidFill>
                <a:latin typeface="Arial" charset="0"/>
              </a:defRPr>
            </a:lvl7pPr>
            <a:lvl8pPr marL="3657600" indent="-457200" fontAlgn="base">
              <a:spcBef>
                <a:spcPct val="0"/>
              </a:spcBef>
              <a:spcAft>
                <a:spcPct val="0"/>
              </a:spcAft>
              <a:defRPr>
                <a:solidFill>
                  <a:schemeClr val="tx1"/>
                </a:solidFill>
                <a:latin typeface="Arial" charset="0"/>
              </a:defRPr>
            </a:lvl8pPr>
            <a:lvl9pPr marL="4114800" indent="-457200" fontAlgn="base">
              <a:spcBef>
                <a:spcPct val="0"/>
              </a:spcBef>
              <a:spcAft>
                <a:spcPct val="0"/>
              </a:spcAft>
              <a:defRPr>
                <a:solidFill>
                  <a:schemeClr val="tx1"/>
                </a:solidFill>
                <a:latin typeface="Arial" charset="0"/>
              </a:defRPr>
            </a:lvl9pPr>
          </a:lstStyle>
          <a:p>
            <a:pPr lvl="1">
              <a:lnSpc>
                <a:spcPct val="80000"/>
              </a:lnSpc>
              <a:spcBef>
                <a:spcPct val="50000"/>
              </a:spcBef>
              <a:buFont typeface="Arial" pitchFamily="34" charset="0"/>
              <a:buChar char="•"/>
              <a:defRPr/>
            </a:pPr>
            <a:r>
              <a:rPr lang="fr-FR" sz="3200" i="1" dirty="0">
                <a:latin typeface="Comic Sans MS" pitchFamily="66" charset="0"/>
              </a:rPr>
              <a:t>Qui ?</a:t>
            </a:r>
          </a:p>
          <a:p>
            <a:pPr lvl="1">
              <a:lnSpc>
                <a:spcPct val="80000"/>
              </a:lnSpc>
              <a:spcBef>
                <a:spcPct val="50000"/>
              </a:spcBef>
              <a:buFont typeface="Arial" pitchFamily="34" charset="0"/>
              <a:buChar char="•"/>
              <a:defRPr/>
            </a:pPr>
            <a:r>
              <a:rPr lang="fr-FR" sz="3200" i="1" dirty="0">
                <a:latin typeface="Comic Sans MS" pitchFamily="66" charset="0"/>
              </a:rPr>
              <a:t>Quoi ?</a:t>
            </a:r>
          </a:p>
          <a:p>
            <a:pPr lvl="1">
              <a:lnSpc>
                <a:spcPct val="80000"/>
              </a:lnSpc>
              <a:spcBef>
                <a:spcPct val="50000"/>
              </a:spcBef>
              <a:buFont typeface="Arial" pitchFamily="34" charset="0"/>
              <a:buChar char="•"/>
              <a:defRPr/>
            </a:pPr>
            <a:r>
              <a:rPr lang="fr-FR" sz="3200" i="1" dirty="0">
                <a:latin typeface="Comic Sans MS" pitchFamily="66" charset="0"/>
              </a:rPr>
              <a:t>Comment ?</a:t>
            </a:r>
          </a:p>
          <a:p>
            <a:pPr lvl="1">
              <a:lnSpc>
                <a:spcPct val="80000"/>
              </a:lnSpc>
              <a:spcBef>
                <a:spcPct val="50000"/>
              </a:spcBef>
              <a:buFont typeface="Arial" pitchFamily="34" charset="0"/>
              <a:buChar char="•"/>
              <a:defRPr/>
            </a:pPr>
            <a:r>
              <a:rPr lang="fr-FR" sz="3200" i="1" dirty="0">
                <a:latin typeface="Comic Sans MS" pitchFamily="66" charset="0"/>
              </a:rPr>
              <a:t>Où ?</a:t>
            </a:r>
          </a:p>
          <a:p>
            <a:pPr lvl="1">
              <a:lnSpc>
                <a:spcPct val="80000"/>
              </a:lnSpc>
              <a:spcBef>
                <a:spcPct val="50000"/>
              </a:spcBef>
              <a:buFont typeface="Arial" pitchFamily="34" charset="0"/>
              <a:buChar char="•"/>
              <a:defRPr/>
            </a:pPr>
            <a:r>
              <a:rPr lang="fr-FR" sz="3200" i="1" dirty="0">
                <a:latin typeface="Comic Sans MS" pitchFamily="66" charset="0"/>
              </a:rPr>
              <a:t>Quand ?</a:t>
            </a:r>
          </a:p>
          <a:p>
            <a:pPr lvl="1">
              <a:lnSpc>
                <a:spcPct val="80000"/>
              </a:lnSpc>
              <a:spcBef>
                <a:spcPct val="50000"/>
              </a:spcBef>
              <a:buFont typeface="Arial" pitchFamily="34" charset="0"/>
              <a:buChar char="•"/>
              <a:defRPr/>
            </a:pPr>
            <a:r>
              <a:rPr lang="fr-FR" sz="3200" i="1" dirty="0">
                <a:latin typeface="Comic Sans MS" pitchFamily="66" charset="0"/>
              </a:rPr>
              <a:t>Pourquoi  ?</a:t>
            </a:r>
          </a:p>
          <a:p>
            <a:pPr marL="457200" lvl="1" indent="0" algn="ctr">
              <a:lnSpc>
                <a:spcPct val="80000"/>
              </a:lnSpc>
              <a:spcBef>
                <a:spcPct val="50000"/>
              </a:spcBef>
              <a:defRPr/>
            </a:pPr>
            <a:r>
              <a:rPr lang="fr-FR" sz="2800" b="1" i="1" dirty="0">
                <a:latin typeface="Comic Sans MS" pitchFamily="66" charset="0"/>
              </a:rPr>
              <a:t>Q. Q. C. O. Q. P.</a:t>
            </a:r>
          </a:p>
          <a:p>
            <a:pPr marL="457200" lvl="1" indent="0" algn="ctr">
              <a:lnSpc>
                <a:spcPct val="80000"/>
              </a:lnSpc>
              <a:spcBef>
                <a:spcPct val="50000"/>
              </a:spcBef>
              <a:defRPr/>
            </a:pPr>
            <a:r>
              <a:rPr lang="fr-FR" sz="2800" b="1" i="1" dirty="0">
                <a:latin typeface="Comic Sans MS" pitchFamily="66" charset="0"/>
              </a:rPr>
              <a:t>Mais il faut aller au-delà…</a:t>
            </a:r>
          </a:p>
        </p:txBody>
      </p:sp>
    </p:spTree>
    <p:extLst>
      <p:ext uri="{BB962C8B-B14F-4D97-AF65-F5344CB8AC3E}">
        <p14:creationId xmlns:p14="http://schemas.microsoft.com/office/powerpoint/2010/main" val="1127373006"/>
      </p:ext>
    </p:extLst>
  </p:cSld>
  <p:clrMapOvr>
    <a:masterClrMapping/>
  </p:clrMapOvr>
  <p:transition spd="slow" advTm="5904">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2531"/>
                                        </p:tgtEl>
                                        <p:attrNameLst>
                                          <p:attrName>style.visibility</p:attrName>
                                        </p:attrNameLst>
                                      </p:cBhvr>
                                      <p:to>
                                        <p:strVal val="visible"/>
                                      </p:to>
                                    </p:set>
                                    <p:animEffect transition="in" filter="barn(inVertical)">
                                      <p:cBhvr>
                                        <p:cTn id="7" dur="500"/>
                                        <p:tgtEl>
                                          <p:spTgt spid="225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22531">
                                            <p:txEl>
                                              <p:pRg st="0" end="0"/>
                                            </p:txEl>
                                          </p:spTgt>
                                        </p:tgtEl>
                                        <p:attrNameLst>
                                          <p:attrName>style.visibility</p:attrName>
                                        </p:attrNameLst>
                                      </p:cBhvr>
                                      <p:to>
                                        <p:strVal val="visible"/>
                                      </p:to>
                                    </p:set>
                                    <p:animEffect transition="in" filter="barn(inVertical)">
                                      <p:cBhvr>
                                        <p:cTn id="12" dur="500"/>
                                        <p:tgtEl>
                                          <p:spTgt spid="2253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22531">
                                            <p:txEl>
                                              <p:pRg st="1" end="1"/>
                                            </p:txEl>
                                          </p:spTgt>
                                        </p:tgtEl>
                                        <p:attrNameLst>
                                          <p:attrName>style.visibility</p:attrName>
                                        </p:attrNameLst>
                                      </p:cBhvr>
                                      <p:to>
                                        <p:strVal val="visible"/>
                                      </p:to>
                                    </p:set>
                                    <p:animEffect transition="in" filter="barn(inVertical)">
                                      <p:cBhvr>
                                        <p:cTn id="17" dur="500"/>
                                        <p:tgtEl>
                                          <p:spTgt spid="2253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nodeType="clickEffect">
                                  <p:stCondLst>
                                    <p:cond delay="0"/>
                                  </p:stCondLst>
                                  <p:childTnLst>
                                    <p:set>
                                      <p:cBhvr>
                                        <p:cTn id="21" dur="1" fill="hold">
                                          <p:stCondLst>
                                            <p:cond delay="0"/>
                                          </p:stCondLst>
                                        </p:cTn>
                                        <p:tgtEl>
                                          <p:spTgt spid="22531">
                                            <p:txEl>
                                              <p:pRg st="2" end="2"/>
                                            </p:txEl>
                                          </p:spTgt>
                                        </p:tgtEl>
                                        <p:attrNameLst>
                                          <p:attrName>style.visibility</p:attrName>
                                        </p:attrNameLst>
                                      </p:cBhvr>
                                      <p:to>
                                        <p:strVal val="visible"/>
                                      </p:to>
                                    </p:set>
                                    <p:animEffect transition="in" filter="barn(inVertical)">
                                      <p:cBhvr>
                                        <p:cTn id="22" dur="500"/>
                                        <p:tgtEl>
                                          <p:spTgt spid="22531">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nodeType="clickEffect">
                                  <p:stCondLst>
                                    <p:cond delay="0"/>
                                  </p:stCondLst>
                                  <p:childTnLst>
                                    <p:set>
                                      <p:cBhvr>
                                        <p:cTn id="26" dur="1" fill="hold">
                                          <p:stCondLst>
                                            <p:cond delay="0"/>
                                          </p:stCondLst>
                                        </p:cTn>
                                        <p:tgtEl>
                                          <p:spTgt spid="22531">
                                            <p:txEl>
                                              <p:pRg st="3" end="3"/>
                                            </p:txEl>
                                          </p:spTgt>
                                        </p:tgtEl>
                                        <p:attrNameLst>
                                          <p:attrName>style.visibility</p:attrName>
                                        </p:attrNameLst>
                                      </p:cBhvr>
                                      <p:to>
                                        <p:strVal val="visible"/>
                                      </p:to>
                                    </p:set>
                                    <p:animEffect transition="in" filter="barn(inVertical)">
                                      <p:cBhvr>
                                        <p:cTn id="27" dur="500"/>
                                        <p:tgtEl>
                                          <p:spTgt spid="22531">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nodeType="clickEffect">
                                  <p:stCondLst>
                                    <p:cond delay="0"/>
                                  </p:stCondLst>
                                  <p:childTnLst>
                                    <p:set>
                                      <p:cBhvr>
                                        <p:cTn id="31" dur="1" fill="hold">
                                          <p:stCondLst>
                                            <p:cond delay="0"/>
                                          </p:stCondLst>
                                        </p:cTn>
                                        <p:tgtEl>
                                          <p:spTgt spid="22531">
                                            <p:txEl>
                                              <p:pRg st="4" end="4"/>
                                            </p:txEl>
                                          </p:spTgt>
                                        </p:tgtEl>
                                        <p:attrNameLst>
                                          <p:attrName>style.visibility</p:attrName>
                                        </p:attrNameLst>
                                      </p:cBhvr>
                                      <p:to>
                                        <p:strVal val="visible"/>
                                      </p:to>
                                    </p:set>
                                    <p:animEffect transition="in" filter="barn(inVertical)">
                                      <p:cBhvr>
                                        <p:cTn id="32" dur="500"/>
                                        <p:tgtEl>
                                          <p:spTgt spid="22531">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1" fill="hold" nodeType="clickEffect">
                                  <p:stCondLst>
                                    <p:cond delay="0"/>
                                  </p:stCondLst>
                                  <p:childTnLst>
                                    <p:set>
                                      <p:cBhvr>
                                        <p:cTn id="36" dur="1" fill="hold">
                                          <p:stCondLst>
                                            <p:cond delay="0"/>
                                          </p:stCondLst>
                                        </p:cTn>
                                        <p:tgtEl>
                                          <p:spTgt spid="22531">
                                            <p:txEl>
                                              <p:pRg st="5" end="5"/>
                                            </p:txEl>
                                          </p:spTgt>
                                        </p:tgtEl>
                                        <p:attrNameLst>
                                          <p:attrName>style.visibility</p:attrName>
                                        </p:attrNameLst>
                                      </p:cBhvr>
                                      <p:to>
                                        <p:strVal val="visible"/>
                                      </p:to>
                                    </p:set>
                                    <p:animEffect transition="in" filter="barn(inVertical)">
                                      <p:cBhvr>
                                        <p:cTn id="37" dur="500"/>
                                        <p:tgtEl>
                                          <p:spTgt spid="22531">
                                            <p:txEl>
                                              <p:pRg st="5" end="5"/>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16" presetClass="entr" presetSubtype="21" fill="hold" nodeType="clickEffect">
                                  <p:stCondLst>
                                    <p:cond delay="0"/>
                                  </p:stCondLst>
                                  <p:childTnLst>
                                    <p:set>
                                      <p:cBhvr>
                                        <p:cTn id="41" dur="1" fill="hold">
                                          <p:stCondLst>
                                            <p:cond delay="0"/>
                                          </p:stCondLst>
                                        </p:cTn>
                                        <p:tgtEl>
                                          <p:spTgt spid="22531">
                                            <p:txEl>
                                              <p:pRg st="6" end="6"/>
                                            </p:txEl>
                                          </p:spTgt>
                                        </p:tgtEl>
                                        <p:attrNameLst>
                                          <p:attrName>style.visibility</p:attrName>
                                        </p:attrNameLst>
                                      </p:cBhvr>
                                      <p:to>
                                        <p:strVal val="visible"/>
                                      </p:to>
                                    </p:set>
                                    <p:animEffect transition="in" filter="barn(inVertical)">
                                      <p:cBhvr>
                                        <p:cTn id="42" dur="500"/>
                                        <p:tgtEl>
                                          <p:spTgt spid="22531">
                                            <p:txEl>
                                              <p:pRg st="6" end="6"/>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6" presetClass="entr" presetSubtype="21" fill="hold" nodeType="clickEffect">
                                  <p:stCondLst>
                                    <p:cond delay="0"/>
                                  </p:stCondLst>
                                  <p:childTnLst>
                                    <p:set>
                                      <p:cBhvr>
                                        <p:cTn id="46" dur="1" fill="hold">
                                          <p:stCondLst>
                                            <p:cond delay="0"/>
                                          </p:stCondLst>
                                        </p:cTn>
                                        <p:tgtEl>
                                          <p:spTgt spid="22531">
                                            <p:txEl>
                                              <p:pRg st="7" end="7"/>
                                            </p:txEl>
                                          </p:spTgt>
                                        </p:tgtEl>
                                        <p:attrNameLst>
                                          <p:attrName>style.visibility</p:attrName>
                                        </p:attrNameLst>
                                      </p:cBhvr>
                                      <p:to>
                                        <p:strVal val="visible"/>
                                      </p:to>
                                    </p:set>
                                    <p:animEffect transition="in" filter="barn(inVertical)">
                                      <p:cBhvr>
                                        <p:cTn id="47" dur="500"/>
                                        <p:tgtEl>
                                          <p:spTgt spid="2253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723900" y="1143000"/>
            <a:ext cx="7848600" cy="4800600"/>
          </a:xfrm>
          <a:prstGeom prst="ellipse">
            <a:avLst/>
          </a:prstGeom>
          <a:solidFill>
            <a:schemeClr val="accent2">
              <a:lumMod val="20000"/>
              <a:lumOff val="80000"/>
            </a:scheme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a:p>
        </p:txBody>
      </p:sp>
      <p:sp>
        <p:nvSpPr>
          <p:cNvPr id="3" name="Ellipse 2"/>
          <p:cNvSpPr/>
          <p:nvPr/>
        </p:nvSpPr>
        <p:spPr>
          <a:xfrm>
            <a:off x="1752600" y="2133600"/>
            <a:ext cx="5829300" cy="2590800"/>
          </a:xfrm>
          <a:prstGeom prst="ellipse">
            <a:avLst/>
          </a:prstGeom>
          <a:solidFill>
            <a:schemeClr val="accent5">
              <a:lumMod val="40000"/>
              <a:lumOff val="60000"/>
            </a:schemeClr>
          </a:solidFill>
          <a:ln>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fr-FR"/>
          </a:p>
        </p:txBody>
      </p:sp>
      <p:sp>
        <p:nvSpPr>
          <p:cNvPr id="4" name="Zone de texte 1"/>
          <p:cNvSpPr txBox="1"/>
          <p:nvPr/>
        </p:nvSpPr>
        <p:spPr>
          <a:xfrm rot="20226662">
            <a:off x="2336330" y="1739814"/>
            <a:ext cx="648000" cy="360000"/>
          </a:xfrm>
          <a:prstGeom prst="rect">
            <a:avLst/>
          </a:prstGeom>
          <a:noFill/>
          <a:ln>
            <a:noFill/>
          </a:ln>
          <a:effectLst/>
        </p:spPr>
        <p:txBody>
          <a:bodyPr wrap="none">
            <a:prstTxWarp prst="textPlain">
              <a:avLst/>
            </a:prstTxWarp>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lnSpc>
                <a:spcPct val="115000"/>
              </a:lnSpc>
              <a:spcBef>
                <a:spcPts val="2400"/>
              </a:spcBef>
              <a:spcAft>
                <a:spcPts val="0"/>
              </a:spcAft>
              <a:defRPr/>
            </a:pPr>
            <a:r>
              <a:rPr lang="fr-FR" sz="3600" b="1" kern="0" dirty="0">
                <a:ln>
                  <a:solidFill>
                    <a:srgbClr val="FF0000"/>
                  </a:solidFill>
                </a:ln>
                <a:gradFill>
                  <a:gsLst>
                    <a:gs pos="0">
                      <a:srgbClr val="FC7B79"/>
                    </a:gs>
                    <a:gs pos="75000">
                      <a:srgbClr val="CF2C28"/>
                    </a:gs>
                    <a:gs pos="100000">
                      <a:srgbClr val="C90000"/>
                    </a:gs>
                  </a:gsLst>
                  <a:lin ang="5400000" scaled="0"/>
                </a:gradFill>
                <a:effectLst>
                  <a:outerShdw blurRad="50800" dist="39002" dir="5460000" algn="tl">
                    <a:srgbClr val="000000">
                      <a:alpha val="38000"/>
                    </a:srgbClr>
                  </a:outerShdw>
                </a:effectLst>
                <a:latin typeface="Cambria"/>
                <a:ea typeface="Times New Roman"/>
                <a:cs typeface="Times New Roman"/>
              </a:rPr>
              <a:t>où</a:t>
            </a:r>
            <a:endParaRPr lang="fr-FR" sz="1400" b="1" kern="0" dirty="0">
              <a:ln>
                <a:solidFill>
                  <a:srgbClr val="FF0000"/>
                </a:solidFill>
              </a:ln>
              <a:solidFill>
                <a:srgbClr val="365F91"/>
              </a:solidFill>
              <a:latin typeface="Cambria"/>
              <a:ea typeface="Times New Roman"/>
              <a:cs typeface="Times New Roman"/>
            </a:endParaRPr>
          </a:p>
        </p:txBody>
      </p:sp>
      <p:sp>
        <p:nvSpPr>
          <p:cNvPr id="5" name="Zone de texte 6"/>
          <p:cNvSpPr txBox="1"/>
          <p:nvPr/>
        </p:nvSpPr>
        <p:spPr>
          <a:xfrm rot="1019306">
            <a:off x="5089450" y="1775827"/>
            <a:ext cx="2192854" cy="1261513"/>
          </a:xfrm>
          <a:prstGeom prst="rect">
            <a:avLst/>
          </a:prstGeom>
          <a:noFill/>
          <a:ln>
            <a:noFill/>
          </a:ln>
          <a:effectLst/>
        </p:spPr>
        <p:txBody>
          <a:bodyPr spcFirstLastPara="1">
            <a:prstTxWarp prst="textArchUp">
              <a:avLst/>
            </a:prstTxWarp>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lnSpc>
                <a:spcPct val="115000"/>
              </a:lnSpc>
              <a:spcBef>
                <a:spcPts val="2400"/>
              </a:spcBef>
              <a:spcAft>
                <a:spcPts val="0"/>
              </a:spcAft>
              <a:defRPr/>
            </a:pPr>
            <a:r>
              <a:rPr lang="fr-FR" sz="3600" b="1" kern="0" dirty="0">
                <a:solidFill>
                  <a:srgbClr val="FF0000"/>
                </a:solidFill>
                <a:effectLst>
                  <a:outerShdw blurRad="50800" dist="39002" dir="5460000" algn="tl">
                    <a:srgbClr val="000000">
                      <a:alpha val="38000"/>
                    </a:srgbClr>
                  </a:outerShdw>
                </a:effectLst>
                <a:latin typeface="Cambria"/>
                <a:ea typeface="Times New Roman"/>
                <a:cs typeface="Times New Roman"/>
              </a:rPr>
              <a:t>quand</a:t>
            </a:r>
            <a:endParaRPr lang="fr-FR" sz="1400" b="1" kern="0" dirty="0">
              <a:solidFill>
                <a:srgbClr val="FF0000"/>
              </a:solidFill>
              <a:latin typeface="Cambria"/>
              <a:ea typeface="Times New Roman"/>
              <a:cs typeface="Times New Roman"/>
            </a:endParaRPr>
          </a:p>
        </p:txBody>
      </p:sp>
      <p:sp>
        <p:nvSpPr>
          <p:cNvPr id="6" name="Zone de texte 7"/>
          <p:cNvSpPr txBox="1"/>
          <p:nvPr/>
        </p:nvSpPr>
        <p:spPr>
          <a:xfrm rot="1521668">
            <a:off x="1217007" y="3426830"/>
            <a:ext cx="3159037" cy="1434284"/>
          </a:xfrm>
          <a:prstGeom prst="rect">
            <a:avLst/>
          </a:prstGeom>
          <a:noFill/>
          <a:ln>
            <a:noFill/>
          </a:ln>
          <a:effectLst/>
        </p:spPr>
        <p:txBody>
          <a:bodyPr spcFirstLastPara="1">
            <a:prstTxWarp prst="textArchDown">
              <a:avLst/>
            </a:prstTxWarp>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lnSpc>
                <a:spcPct val="115000"/>
              </a:lnSpc>
              <a:spcBef>
                <a:spcPts val="2400"/>
              </a:spcBef>
              <a:spcAft>
                <a:spcPts val="0"/>
              </a:spcAft>
              <a:defRPr/>
            </a:pPr>
            <a:r>
              <a:rPr lang="fr-FR" sz="3600" b="1" kern="0" dirty="0">
                <a:ln>
                  <a:solidFill>
                    <a:srgbClr val="FF0000"/>
                  </a:solidFill>
                </a:ln>
                <a:gradFill>
                  <a:gsLst>
                    <a:gs pos="0">
                      <a:srgbClr val="FC7B79"/>
                    </a:gs>
                    <a:gs pos="75000">
                      <a:srgbClr val="CF2C28"/>
                    </a:gs>
                    <a:gs pos="100000">
                      <a:srgbClr val="C90000"/>
                    </a:gs>
                  </a:gsLst>
                  <a:lin ang="5400000" scaled="0"/>
                </a:gradFill>
                <a:effectLst>
                  <a:outerShdw blurRad="50800" dist="39002" dir="5460000" algn="tl">
                    <a:srgbClr val="000000">
                      <a:alpha val="38000"/>
                    </a:srgbClr>
                  </a:outerShdw>
                </a:effectLst>
                <a:latin typeface="Cambria"/>
                <a:ea typeface="Times New Roman"/>
                <a:cs typeface="Times New Roman"/>
              </a:rPr>
              <a:t>comment</a:t>
            </a:r>
            <a:r>
              <a:rPr lang="fr-FR" sz="3600" b="1" kern="0" dirty="0">
                <a:gradFill>
                  <a:gsLst>
                    <a:gs pos="0">
                      <a:srgbClr val="FC7B79"/>
                    </a:gs>
                    <a:gs pos="75000">
                      <a:srgbClr val="CF2C28"/>
                    </a:gs>
                    <a:gs pos="100000">
                      <a:srgbClr val="C90000"/>
                    </a:gs>
                  </a:gsLst>
                  <a:lin ang="5400000" scaled="0"/>
                </a:gradFill>
                <a:effectLst>
                  <a:outerShdw blurRad="50800" dist="39002" dir="5460000" algn="tl">
                    <a:srgbClr val="000000">
                      <a:alpha val="38000"/>
                    </a:srgbClr>
                  </a:outerShdw>
                </a:effectLst>
                <a:latin typeface="Cambria"/>
                <a:ea typeface="Times New Roman"/>
                <a:cs typeface="Times New Roman"/>
              </a:rPr>
              <a:t> </a:t>
            </a:r>
            <a:endParaRPr lang="fr-FR" sz="1400" b="1" kern="0" dirty="0">
              <a:solidFill>
                <a:srgbClr val="365F91"/>
              </a:solidFill>
              <a:latin typeface="Cambria"/>
              <a:ea typeface="Times New Roman"/>
              <a:cs typeface="Times New Roman"/>
            </a:endParaRPr>
          </a:p>
        </p:txBody>
      </p:sp>
      <p:sp>
        <p:nvSpPr>
          <p:cNvPr id="7" name="Zone de texte 8"/>
          <p:cNvSpPr txBox="1"/>
          <p:nvPr/>
        </p:nvSpPr>
        <p:spPr>
          <a:xfrm rot="19955687">
            <a:off x="4969685" y="3629447"/>
            <a:ext cx="2870126" cy="1248628"/>
          </a:xfrm>
          <a:prstGeom prst="rect">
            <a:avLst/>
          </a:prstGeom>
          <a:noFill/>
          <a:ln>
            <a:noFill/>
          </a:ln>
          <a:effectLst/>
        </p:spPr>
        <p:txBody>
          <a:bodyPr spcFirstLastPara="1">
            <a:prstTxWarp prst="textArchDown">
              <a:avLst/>
            </a:prstTxWarp>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lnSpc>
                <a:spcPct val="115000"/>
              </a:lnSpc>
              <a:spcBef>
                <a:spcPts val="2400"/>
              </a:spcBef>
              <a:spcAft>
                <a:spcPts val="0"/>
              </a:spcAft>
              <a:defRPr/>
            </a:pPr>
            <a:r>
              <a:rPr lang="fr-FR" sz="3600" b="1" kern="0" dirty="0">
                <a:ln>
                  <a:solidFill>
                    <a:srgbClr val="FF0000"/>
                  </a:solidFill>
                </a:ln>
                <a:gradFill>
                  <a:gsLst>
                    <a:gs pos="0">
                      <a:srgbClr val="FC7B79"/>
                    </a:gs>
                    <a:gs pos="75000">
                      <a:srgbClr val="CF2C28"/>
                    </a:gs>
                    <a:gs pos="100000">
                      <a:srgbClr val="C90000"/>
                    </a:gs>
                  </a:gsLst>
                  <a:lin ang="5400000" scaled="0"/>
                </a:gradFill>
                <a:effectLst>
                  <a:outerShdw blurRad="50800" dist="39002" dir="5460000" algn="tl">
                    <a:srgbClr val="000000">
                      <a:alpha val="38000"/>
                    </a:srgbClr>
                  </a:outerShdw>
                </a:effectLst>
                <a:latin typeface="Cambria"/>
                <a:ea typeface="Times New Roman"/>
                <a:cs typeface="Times New Roman"/>
              </a:rPr>
              <a:t>pourquoi</a:t>
            </a:r>
            <a:r>
              <a:rPr lang="fr-FR" sz="3600" b="1" kern="0" dirty="0">
                <a:gradFill>
                  <a:gsLst>
                    <a:gs pos="0">
                      <a:srgbClr val="FC7B79"/>
                    </a:gs>
                    <a:gs pos="75000">
                      <a:srgbClr val="CF2C28"/>
                    </a:gs>
                    <a:gs pos="100000">
                      <a:srgbClr val="C90000"/>
                    </a:gs>
                  </a:gsLst>
                  <a:lin ang="5400000" scaled="0"/>
                </a:gradFill>
                <a:effectLst>
                  <a:outerShdw blurRad="50800" dist="39002" dir="5460000" algn="tl">
                    <a:srgbClr val="000000">
                      <a:alpha val="38000"/>
                    </a:srgbClr>
                  </a:outerShdw>
                </a:effectLst>
                <a:latin typeface="Cambria"/>
                <a:ea typeface="Times New Roman"/>
                <a:cs typeface="Times New Roman"/>
              </a:rPr>
              <a:t> </a:t>
            </a:r>
            <a:endParaRPr lang="fr-FR" sz="1400" b="1" kern="0" dirty="0">
              <a:solidFill>
                <a:srgbClr val="365F91"/>
              </a:solidFill>
              <a:latin typeface="Cambria"/>
              <a:ea typeface="Times New Roman"/>
              <a:cs typeface="Times New Roman"/>
            </a:endParaRPr>
          </a:p>
        </p:txBody>
      </p:sp>
      <p:sp>
        <p:nvSpPr>
          <p:cNvPr id="8" name="Zone de texte 9"/>
          <p:cNvSpPr txBox="1"/>
          <p:nvPr/>
        </p:nvSpPr>
        <p:spPr>
          <a:xfrm>
            <a:off x="2057401" y="3025570"/>
            <a:ext cx="5361354" cy="658642"/>
          </a:xfrm>
          <a:prstGeom prst="rect">
            <a:avLst/>
          </a:prstGeom>
          <a:noFill/>
          <a:ln>
            <a:noFill/>
          </a:ln>
          <a:effectLst/>
        </p:spPr>
        <p:txBody>
          <a:bodyPr wrap="square">
            <a:spAutoFit/>
            <a:scene3d>
              <a:camera prst="orthographicFront"/>
              <a:lightRig rig="balanced" dir="t">
                <a:rot lat="0" lon="0" rev="2100000"/>
              </a:lightRig>
            </a:scene3d>
            <a:sp3d extrusionH="57150" prstMaterial="metal">
              <a:bevelT w="38100" h="25400"/>
              <a:contourClr>
                <a:schemeClr val="bg2"/>
              </a:contourClr>
            </a:sp3d>
          </a:bodyPr>
          <a:lstStyle/>
          <a:p>
            <a:pPr algn="ctr">
              <a:lnSpc>
                <a:spcPct val="115000"/>
              </a:lnSpc>
              <a:spcBef>
                <a:spcPts val="2400"/>
              </a:spcBef>
              <a:spcAft>
                <a:spcPts val="0"/>
              </a:spcAft>
              <a:defRPr/>
            </a:pPr>
            <a:r>
              <a:rPr lang="fr-FR" sz="3200" b="1" kern="0" dirty="0">
                <a:ln w="50800"/>
                <a:solidFill>
                  <a:schemeClr val="bg1">
                    <a:shade val="50000"/>
                  </a:schemeClr>
                </a:solidFill>
                <a:latin typeface="Cambria"/>
                <a:ea typeface="Times New Roman"/>
                <a:cs typeface="Times New Roman"/>
              </a:rPr>
              <a:t>qui/ fait/ quoi/ avec qui ?</a:t>
            </a:r>
          </a:p>
        </p:txBody>
      </p:sp>
      <p:cxnSp>
        <p:nvCxnSpPr>
          <p:cNvPr id="9" name="Connecteur droit avec flèche 8"/>
          <p:cNvCxnSpPr/>
          <p:nvPr/>
        </p:nvCxnSpPr>
        <p:spPr>
          <a:xfrm flipV="1">
            <a:off x="4648200" y="3886200"/>
            <a:ext cx="19050" cy="2224088"/>
          </a:xfrm>
          <a:prstGeom prst="straightConnector1">
            <a:avLst/>
          </a:prstGeom>
          <a:ln w="76200">
            <a:tailEnd type="arrow"/>
          </a:ln>
        </p:spPr>
        <p:style>
          <a:lnRef idx="1">
            <a:schemeClr val="accent1"/>
          </a:lnRef>
          <a:fillRef idx="0">
            <a:schemeClr val="accent1"/>
          </a:fillRef>
          <a:effectRef idx="0">
            <a:schemeClr val="accent1"/>
          </a:effectRef>
          <a:fontRef idx="minor">
            <a:schemeClr val="tx1"/>
          </a:fontRef>
        </p:style>
      </p:cxnSp>
      <p:sp>
        <p:nvSpPr>
          <p:cNvPr id="10" name="Zone de texte 13"/>
          <p:cNvSpPr txBox="1"/>
          <p:nvPr/>
        </p:nvSpPr>
        <p:spPr>
          <a:xfrm>
            <a:off x="3900488" y="6096000"/>
            <a:ext cx="1495425" cy="457200"/>
          </a:xfrm>
          <a:prstGeom prst="rect">
            <a:avLst/>
          </a:prstGeom>
          <a:solidFill>
            <a:schemeClr val="lt1"/>
          </a:solidFill>
          <a:ln w="28575">
            <a:solidFill>
              <a:prstClr val="black"/>
            </a:solidFill>
          </a:ln>
          <a:effectLst/>
        </p:spPr>
        <p:style>
          <a:lnRef idx="0">
            <a:schemeClr val="accent1"/>
          </a:lnRef>
          <a:fillRef idx="0">
            <a:schemeClr val="accent1"/>
          </a:fillRef>
          <a:effectRef idx="0">
            <a:schemeClr val="accent1"/>
          </a:effectRef>
          <a:fontRef idx="minor">
            <a:schemeClr val="dk1"/>
          </a:fontRef>
        </p:style>
        <p:txBody>
          <a:bodyPr/>
          <a:lstStyle/>
          <a:p>
            <a:pPr algn="ctr">
              <a:lnSpc>
                <a:spcPct val="115000"/>
              </a:lnSpc>
              <a:spcAft>
                <a:spcPts val="0"/>
              </a:spcAft>
              <a:defRPr/>
            </a:pPr>
            <a:r>
              <a:rPr lang="fr-FR" sz="2200" b="1" dirty="0">
                <a:ea typeface="Calibri"/>
                <a:cs typeface="Times New Roman"/>
              </a:rPr>
              <a:t>Le noyau</a:t>
            </a:r>
            <a:endParaRPr lang="fr-FR" sz="1100" dirty="0">
              <a:ea typeface="Calibri"/>
              <a:cs typeface="Times New Roman"/>
            </a:endParaRPr>
          </a:p>
        </p:txBody>
      </p:sp>
      <p:sp>
        <p:nvSpPr>
          <p:cNvPr id="11" name="Zone de texte 14"/>
          <p:cNvSpPr txBox="1"/>
          <p:nvPr/>
        </p:nvSpPr>
        <p:spPr>
          <a:xfrm>
            <a:off x="2947988" y="247650"/>
            <a:ext cx="3400425" cy="512763"/>
          </a:xfrm>
          <a:prstGeom prst="rect">
            <a:avLst/>
          </a:prstGeom>
          <a:solidFill>
            <a:schemeClr val="lt1"/>
          </a:solidFill>
          <a:ln w="28575">
            <a:solidFill>
              <a:prstClr val="black"/>
            </a:solidFill>
          </a:ln>
          <a:effectLst/>
        </p:spPr>
        <p:style>
          <a:lnRef idx="0">
            <a:schemeClr val="accent1"/>
          </a:lnRef>
          <a:fillRef idx="0">
            <a:schemeClr val="accent1"/>
          </a:fillRef>
          <a:effectRef idx="0">
            <a:schemeClr val="accent1"/>
          </a:effectRef>
          <a:fontRef idx="minor">
            <a:schemeClr val="dk1"/>
          </a:fontRef>
        </p:style>
        <p:txBody>
          <a:bodyPr/>
          <a:lstStyle/>
          <a:p>
            <a:pPr algn="ctr">
              <a:lnSpc>
                <a:spcPct val="115000"/>
              </a:lnSpc>
              <a:spcAft>
                <a:spcPts val="0"/>
              </a:spcAft>
              <a:defRPr/>
            </a:pPr>
            <a:r>
              <a:rPr lang="fr-FR" sz="2200" b="1">
                <a:ea typeface="Calibri"/>
                <a:cs typeface="Times New Roman"/>
              </a:rPr>
              <a:t>Les satellites</a:t>
            </a:r>
            <a:endParaRPr lang="fr-FR" sz="1100">
              <a:ea typeface="Calibri"/>
              <a:cs typeface="Times New Roman"/>
            </a:endParaRPr>
          </a:p>
        </p:txBody>
      </p:sp>
      <p:sp>
        <p:nvSpPr>
          <p:cNvPr id="12" name="Flèche courbée vers la gauche 11"/>
          <p:cNvSpPr/>
          <p:nvPr/>
        </p:nvSpPr>
        <p:spPr>
          <a:xfrm>
            <a:off x="6348413" y="427038"/>
            <a:ext cx="468312" cy="1295400"/>
          </a:xfrm>
          <a:prstGeom prst="curvedLeftArrow">
            <a:avLst>
              <a:gd name="adj1" fmla="val 25000"/>
              <a:gd name="adj2" fmla="val 47440"/>
              <a:gd name="adj3" fmla="val 25000"/>
            </a:avLst>
          </a:prstGeom>
          <a:solidFill>
            <a:srgbClr val="00B0F0"/>
          </a:solidFill>
          <a:ln>
            <a:solidFill>
              <a:schemeClr val="accent1"/>
            </a:solidFill>
          </a:ln>
        </p:spPr>
        <p:style>
          <a:lnRef idx="3">
            <a:schemeClr val="lt1"/>
          </a:lnRef>
          <a:fillRef idx="1">
            <a:schemeClr val="accent5"/>
          </a:fillRef>
          <a:effectRef idx="1">
            <a:schemeClr val="accent5"/>
          </a:effectRef>
          <a:fontRef idx="minor">
            <a:schemeClr val="lt1"/>
          </a:fontRef>
        </p:style>
        <p:txBody>
          <a:bodyPr anchor="ctr"/>
          <a:lstStyle/>
          <a:p>
            <a:pPr>
              <a:defRPr/>
            </a:pPr>
            <a:endParaRPr lang="fr-FR"/>
          </a:p>
        </p:txBody>
      </p:sp>
      <p:sp>
        <p:nvSpPr>
          <p:cNvPr id="13" name="Flèche courbée vers la droite 12"/>
          <p:cNvSpPr/>
          <p:nvPr/>
        </p:nvSpPr>
        <p:spPr>
          <a:xfrm>
            <a:off x="2446338" y="460375"/>
            <a:ext cx="495300" cy="1228725"/>
          </a:xfrm>
          <a:prstGeom prst="curvedRightArrow">
            <a:avLst/>
          </a:prstGeom>
          <a:ln>
            <a:solidFill>
              <a:schemeClr val="accent1"/>
            </a:solidFill>
          </a:ln>
        </p:spPr>
        <p:style>
          <a:lnRef idx="3">
            <a:schemeClr val="lt1"/>
          </a:lnRef>
          <a:fillRef idx="1">
            <a:schemeClr val="accent5"/>
          </a:fillRef>
          <a:effectRef idx="1">
            <a:schemeClr val="accent5"/>
          </a:effectRef>
          <a:fontRef idx="minor">
            <a:schemeClr val="lt1"/>
          </a:fontRef>
        </p:style>
        <p:txBody>
          <a:bodyPr anchor="ctr"/>
          <a:lstStyle/>
          <a:p>
            <a:pPr>
              <a:defRPr/>
            </a:pPr>
            <a:endParaRPr lang="fr-FR"/>
          </a:p>
        </p:txBody>
      </p:sp>
      <p:sp>
        <p:nvSpPr>
          <p:cNvPr id="9230" name="Rectangle 1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304704" bIns="0" anchor="ctr">
            <a:spAutoFit/>
          </a:bodyPr>
          <a:lstStyle/>
          <a:p>
            <a:endParaRPr lang="fr-FR" altLang="fr-FR"/>
          </a:p>
        </p:txBody>
      </p:sp>
      <p:sp>
        <p:nvSpPr>
          <p:cNvPr id="9231" name="Rectangle 21"/>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tIns="304704" bIns="0" anchor="ctr">
            <a:spAutoFit/>
          </a:bodyPr>
          <a:lstStyle/>
          <a:p>
            <a:pPr eaLnBrk="0" hangingPunct="0">
              <a:tabLst>
                <a:tab pos="3190875" algn="l"/>
              </a:tabLst>
            </a:pPr>
            <a:endParaRPr lang="fr-FR" altLang="fr-FR" sz="1400" b="1">
              <a:solidFill>
                <a:srgbClr val="365F91"/>
              </a:solidFill>
              <a:latin typeface="Cambria" pitchFamily="18" charset="0"/>
              <a:cs typeface="Times New Roman" pitchFamily="18" charset="0"/>
            </a:endParaRPr>
          </a:p>
          <a:p>
            <a:pPr eaLnBrk="0" hangingPunct="0">
              <a:tabLst>
                <a:tab pos="3190875" algn="l"/>
              </a:tabLst>
            </a:pPr>
            <a:r>
              <a:rPr lang="fr-FR" altLang="fr-FR" sz="800"/>
              <a:t/>
            </a:r>
            <a:br>
              <a:rPr lang="fr-FR" altLang="fr-FR" sz="800"/>
            </a:br>
            <a:endParaRPr lang="fr-FR" altLang="fr-FR"/>
          </a:p>
          <a:p>
            <a:pPr eaLnBrk="0" hangingPunct="0">
              <a:tabLst>
                <a:tab pos="3190875" algn="l"/>
              </a:tabLst>
            </a:pPr>
            <a:r>
              <a:rPr lang="fr-FR" altLang="fr-FR" sz="1100">
                <a:latin typeface="Calibri" pitchFamily="34" charset="0"/>
                <a:ea typeface="Calibri" pitchFamily="34" charset="0"/>
                <a:cs typeface="Times New Roman" pitchFamily="18" charset="0"/>
              </a:rPr>
              <a:t>	</a:t>
            </a:r>
            <a:endParaRPr lang="fr-FR" altLang="fr-FR" sz="800"/>
          </a:p>
          <a:p>
            <a:pPr eaLnBrk="0" hangingPunct="0">
              <a:tabLst>
                <a:tab pos="3190875" algn="l"/>
              </a:tabLst>
            </a:pPr>
            <a:endParaRPr lang="fr-FR" altLang="fr-FR"/>
          </a:p>
        </p:txBody>
      </p:sp>
    </p:spTree>
    <p:extLst>
      <p:ext uri="{BB962C8B-B14F-4D97-AF65-F5344CB8AC3E}">
        <p14:creationId xmlns:p14="http://schemas.microsoft.com/office/powerpoint/2010/main" val="41191793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4876800" y="1219200"/>
            <a:ext cx="4040188" cy="609600"/>
          </a:xfrm>
        </p:spPr>
        <p:txBody>
          <a:bodyPr/>
          <a:lstStyle/>
          <a:p>
            <a:pPr algn="ctr">
              <a:defRPr/>
            </a:pPr>
            <a:r>
              <a:rPr lang="fr-FR" sz="2800" dirty="0">
                <a:solidFill>
                  <a:schemeClr val="accent2">
                    <a:lumMod val="40000"/>
                    <a:lumOff val="60000"/>
                  </a:schemeClr>
                </a:solidFill>
              </a:rPr>
              <a:t>Questionnaire</a:t>
            </a:r>
            <a:r>
              <a:rPr lang="fr-FR" sz="2800" dirty="0"/>
              <a:t> ?</a:t>
            </a:r>
          </a:p>
        </p:txBody>
      </p:sp>
      <p:sp>
        <p:nvSpPr>
          <p:cNvPr id="4" name="Espace réservé du contenu 3"/>
          <p:cNvSpPr>
            <a:spLocks noGrp="1"/>
          </p:cNvSpPr>
          <p:nvPr>
            <p:ph sz="half" idx="2"/>
          </p:nvPr>
        </p:nvSpPr>
        <p:spPr>
          <a:xfrm>
            <a:off x="5029200" y="2286000"/>
            <a:ext cx="3810000" cy="4149725"/>
          </a:xfrm>
        </p:spPr>
        <p:txBody>
          <a:bodyPr/>
          <a:lstStyle/>
          <a:p>
            <a:pPr>
              <a:defRPr/>
            </a:pPr>
            <a:r>
              <a:rPr lang="fr-FR" sz="3200" dirty="0"/>
              <a:t>C’est un document </a:t>
            </a:r>
            <a:r>
              <a:rPr lang="fr-FR" sz="3200" dirty="0">
                <a:solidFill>
                  <a:schemeClr val="accent1"/>
                </a:solidFill>
              </a:rPr>
              <a:t>écrit</a:t>
            </a:r>
          </a:p>
          <a:p>
            <a:pPr>
              <a:defRPr/>
            </a:pPr>
            <a:r>
              <a:rPr lang="fr-FR" sz="3200" dirty="0"/>
              <a:t>Le lecteur est </a:t>
            </a:r>
            <a:r>
              <a:rPr lang="fr-FR" sz="3200" dirty="0">
                <a:solidFill>
                  <a:schemeClr val="accent1"/>
                </a:solidFill>
              </a:rPr>
              <a:t>seul</a:t>
            </a:r>
          </a:p>
          <a:p>
            <a:pPr>
              <a:defRPr/>
            </a:pPr>
            <a:r>
              <a:rPr lang="fr-FR" sz="3200" dirty="0"/>
              <a:t>L’objectif des questions : </a:t>
            </a:r>
            <a:r>
              <a:rPr lang="fr-FR" sz="3200" dirty="0">
                <a:solidFill>
                  <a:schemeClr val="accent1"/>
                </a:solidFill>
              </a:rPr>
              <a:t>vérifier </a:t>
            </a:r>
            <a:r>
              <a:rPr lang="fr-FR" sz="3200" dirty="0"/>
              <a:t>que le </a:t>
            </a:r>
            <a:r>
              <a:rPr lang="fr-FR" sz="3200" dirty="0">
                <a:sym typeface="Wingdings" pitchFamily="2" charset="2"/>
              </a:rPr>
              <a:t>lecteur </a:t>
            </a:r>
            <a:r>
              <a:rPr lang="fr-FR" sz="3200" dirty="0"/>
              <a:t>a compris </a:t>
            </a:r>
            <a:r>
              <a:rPr lang="fr-FR" sz="3200" dirty="0">
                <a:sym typeface="Wingdings" panose="05000000000000000000" pitchFamily="2" charset="2"/>
              </a:rPr>
              <a:t> </a:t>
            </a:r>
            <a:r>
              <a:rPr lang="fr-FR" sz="3200" dirty="0">
                <a:solidFill>
                  <a:schemeClr val="accent1"/>
                </a:solidFill>
                <a:sym typeface="Wingdings" panose="05000000000000000000" pitchFamily="2" charset="2"/>
              </a:rPr>
              <a:t>bilan</a:t>
            </a:r>
            <a:endParaRPr lang="fr-FR" sz="3200" dirty="0">
              <a:solidFill>
                <a:schemeClr val="accent1"/>
              </a:solidFill>
            </a:endParaRPr>
          </a:p>
        </p:txBody>
      </p:sp>
      <p:sp>
        <p:nvSpPr>
          <p:cNvPr id="5" name="Espace réservé du texte 4"/>
          <p:cNvSpPr>
            <a:spLocks noGrp="1"/>
          </p:cNvSpPr>
          <p:nvPr>
            <p:ph type="body" sz="quarter" idx="3"/>
          </p:nvPr>
        </p:nvSpPr>
        <p:spPr>
          <a:xfrm>
            <a:off x="152400" y="1219200"/>
            <a:ext cx="4041775" cy="1031875"/>
          </a:xfrm>
        </p:spPr>
        <p:txBody>
          <a:bodyPr/>
          <a:lstStyle/>
          <a:p>
            <a:pPr algn="ctr">
              <a:defRPr/>
            </a:pPr>
            <a:r>
              <a:rPr lang="fr-FR" sz="2800" dirty="0">
                <a:solidFill>
                  <a:schemeClr val="accent2">
                    <a:lumMod val="40000"/>
                    <a:lumOff val="60000"/>
                  </a:schemeClr>
                </a:solidFill>
              </a:rPr>
              <a:t>Questionnement</a:t>
            </a:r>
            <a:r>
              <a:rPr lang="fr-FR" sz="2800" dirty="0"/>
              <a:t> ? </a:t>
            </a:r>
          </a:p>
          <a:p>
            <a:pPr algn="ctr">
              <a:defRPr/>
            </a:pPr>
            <a:r>
              <a:rPr lang="fr-FR" sz="2800" dirty="0">
                <a:sym typeface="Wingdings" pitchFamily="2" charset="2"/>
              </a:rPr>
              <a:t> </a:t>
            </a:r>
            <a:r>
              <a:rPr lang="fr-FR" sz="2800" dirty="0"/>
              <a:t>ACT</a:t>
            </a:r>
          </a:p>
        </p:txBody>
      </p:sp>
      <p:sp>
        <p:nvSpPr>
          <p:cNvPr id="6" name="Espace réservé du contenu 5"/>
          <p:cNvSpPr>
            <a:spLocks noGrp="1"/>
          </p:cNvSpPr>
          <p:nvPr>
            <p:ph sz="quarter" idx="4"/>
          </p:nvPr>
        </p:nvSpPr>
        <p:spPr>
          <a:xfrm>
            <a:off x="-34925" y="2209800"/>
            <a:ext cx="4876800" cy="4378325"/>
          </a:xfrm>
        </p:spPr>
        <p:txBody>
          <a:bodyPr/>
          <a:lstStyle/>
          <a:p>
            <a:pPr>
              <a:defRPr/>
            </a:pPr>
            <a:r>
              <a:rPr lang="fr-FR" sz="3000" dirty="0"/>
              <a:t>C’est de </a:t>
            </a:r>
            <a:r>
              <a:rPr lang="fr-FR" sz="3000" dirty="0">
                <a:solidFill>
                  <a:schemeClr val="accent1"/>
                </a:solidFill>
              </a:rPr>
              <a:t>l’oral</a:t>
            </a:r>
          </a:p>
          <a:p>
            <a:pPr>
              <a:defRPr/>
            </a:pPr>
            <a:r>
              <a:rPr lang="fr-FR" sz="3000" dirty="0"/>
              <a:t>Le lecteur vit des interactions en </a:t>
            </a:r>
            <a:r>
              <a:rPr lang="fr-FR" sz="3000" dirty="0">
                <a:solidFill>
                  <a:schemeClr val="accent1"/>
                </a:solidFill>
              </a:rPr>
              <a:t>petit</a:t>
            </a:r>
            <a:r>
              <a:rPr lang="fr-FR" sz="3000" dirty="0">
                <a:solidFill>
                  <a:srgbClr val="FFC000"/>
                </a:solidFill>
              </a:rPr>
              <a:t> </a:t>
            </a:r>
            <a:r>
              <a:rPr lang="fr-FR" sz="3000" dirty="0">
                <a:solidFill>
                  <a:schemeClr val="accent1"/>
                </a:solidFill>
              </a:rPr>
              <a:t>groupe </a:t>
            </a:r>
          </a:p>
          <a:p>
            <a:pPr>
              <a:defRPr/>
            </a:pPr>
            <a:r>
              <a:rPr lang="fr-FR" sz="3000" dirty="0"/>
              <a:t>L’objectif des questions : </a:t>
            </a:r>
            <a:r>
              <a:rPr lang="fr-FR" sz="3000" dirty="0">
                <a:solidFill>
                  <a:schemeClr val="accent1"/>
                </a:solidFill>
              </a:rPr>
              <a:t>accompagner </a:t>
            </a:r>
            <a:r>
              <a:rPr lang="fr-FR" sz="2800" dirty="0"/>
              <a:t>le </a:t>
            </a:r>
            <a:r>
              <a:rPr lang="fr-FR" sz="2800" dirty="0">
                <a:sym typeface="Wingdings" pitchFamily="2" charset="2"/>
              </a:rPr>
              <a:t>lecteur </a:t>
            </a:r>
            <a:r>
              <a:rPr lang="fr-FR" sz="3000" dirty="0"/>
              <a:t>dans la construction du/des sens </a:t>
            </a:r>
            <a:r>
              <a:rPr lang="fr-FR" sz="3000" dirty="0">
                <a:sym typeface="Wingdings" panose="05000000000000000000" pitchFamily="2" charset="2"/>
              </a:rPr>
              <a:t> </a:t>
            </a:r>
            <a:r>
              <a:rPr lang="fr-FR" sz="3000" dirty="0">
                <a:solidFill>
                  <a:schemeClr val="accent1"/>
                </a:solidFill>
                <a:sym typeface="Wingdings" panose="05000000000000000000" pitchFamily="2" charset="2"/>
              </a:rPr>
              <a:t>apprentissage</a:t>
            </a:r>
            <a:endParaRPr lang="fr-FR" sz="3000" dirty="0">
              <a:solidFill>
                <a:schemeClr val="accent1"/>
              </a:solidFill>
            </a:endParaRPr>
          </a:p>
        </p:txBody>
      </p:sp>
      <p:sp>
        <p:nvSpPr>
          <p:cNvPr id="2" name="Titre 1"/>
          <p:cNvSpPr>
            <a:spLocks noGrp="1"/>
          </p:cNvSpPr>
          <p:nvPr>
            <p:ph type="title"/>
          </p:nvPr>
        </p:nvSpPr>
        <p:spPr/>
        <p:txBody>
          <a:bodyPr/>
          <a:lstStyle/>
          <a:p>
            <a:pPr algn="ctr">
              <a:defRPr/>
            </a:pPr>
            <a:r>
              <a:rPr lang="fr-FR" dirty="0">
                <a:solidFill>
                  <a:schemeClr val="accent2">
                    <a:lumMod val="40000"/>
                    <a:lumOff val="60000"/>
                  </a:schemeClr>
                </a:solidFill>
              </a:rPr>
              <a:t>Questionner</a:t>
            </a:r>
            <a:r>
              <a:rPr lang="fr-FR" dirty="0"/>
              <a:t> ?</a:t>
            </a:r>
          </a:p>
        </p:txBody>
      </p:sp>
    </p:spTree>
    <p:extLst>
      <p:ext uri="{BB962C8B-B14F-4D97-AF65-F5344CB8AC3E}">
        <p14:creationId xmlns:p14="http://schemas.microsoft.com/office/powerpoint/2010/main" val="8615098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6">
                                            <p:txEl>
                                              <p:pRg st="0" end="0"/>
                                            </p:txEl>
                                          </p:spTgt>
                                        </p:tgtEl>
                                        <p:attrNameLst>
                                          <p:attrName>style.visibility</p:attrName>
                                        </p:attrNameLst>
                                      </p:cBhvr>
                                      <p:to>
                                        <p:strVal val="visible"/>
                                      </p:to>
                                    </p:set>
                                    <p:animEffect transition="in" filter="barn(inVertical)">
                                      <p:cBhvr>
                                        <p:cTn id="20" dur="500"/>
                                        <p:tgtEl>
                                          <p:spTgt spid="6">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6">
                                            <p:txEl>
                                              <p:pRg st="1" end="1"/>
                                            </p:txEl>
                                          </p:spTgt>
                                        </p:tgtEl>
                                        <p:attrNameLst>
                                          <p:attrName>style.visibility</p:attrName>
                                        </p:attrNameLst>
                                      </p:cBhvr>
                                      <p:to>
                                        <p:strVal val="visible"/>
                                      </p:to>
                                    </p:set>
                                    <p:animEffect transition="in" filter="barn(inVertical)">
                                      <p:cBhvr>
                                        <p:cTn id="25" dur="500"/>
                                        <p:tgtEl>
                                          <p:spTgt spid="6">
                                            <p:txEl>
                                              <p:pRg st="1" end="1"/>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6">
                                            <p:txEl>
                                              <p:pRg st="2" end="2"/>
                                            </p:txEl>
                                          </p:spTgt>
                                        </p:tgtEl>
                                        <p:attrNameLst>
                                          <p:attrName>style.visibility</p:attrName>
                                        </p:attrNameLst>
                                      </p:cBhvr>
                                      <p:to>
                                        <p:strVal val="visible"/>
                                      </p:to>
                                    </p:set>
                                    <p:animEffect transition="in" filter="barn(inVertical)">
                                      <p:cBhvr>
                                        <p:cTn id="30" dur="500"/>
                                        <p:tgtEl>
                                          <p:spTgt spid="6">
                                            <p:txEl>
                                              <p:pRg st="2" end="2"/>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6" presetClass="entr" presetSubtype="21" fill="hold" grpId="0" nodeType="clickEffect">
                                  <p:stCondLst>
                                    <p:cond delay="0"/>
                                  </p:stCondLst>
                                  <p:childTnLst>
                                    <p:set>
                                      <p:cBhvr>
                                        <p:cTn id="38" dur="1" fill="hold">
                                          <p:stCondLst>
                                            <p:cond delay="0"/>
                                          </p:stCondLst>
                                        </p:cTn>
                                        <p:tgtEl>
                                          <p:spTgt spid="4">
                                            <p:txEl>
                                              <p:pRg st="0" end="0"/>
                                            </p:txEl>
                                          </p:spTgt>
                                        </p:tgtEl>
                                        <p:attrNameLst>
                                          <p:attrName>style.visibility</p:attrName>
                                        </p:attrNameLst>
                                      </p:cBhvr>
                                      <p:to>
                                        <p:strVal val="visible"/>
                                      </p:to>
                                    </p:set>
                                    <p:animEffect transition="in" filter="barn(inVertical)">
                                      <p:cBhvr>
                                        <p:cTn id="39" dur="500"/>
                                        <p:tgtEl>
                                          <p:spTgt spid="4">
                                            <p:txEl>
                                              <p:pRg st="0" end="0"/>
                                            </p:txEl>
                                          </p:spTgt>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16" presetClass="entr" presetSubtype="21" fill="hold" grpId="0" nodeType="clickEffect">
                                  <p:stCondLst>
                                    <p:cond delay="0"/>
                                  </p:stCondLst>
                                  <p:childTnLst>
                                    <p:set>
                                      <p:cBhvr>
                                        <p:cTn id="43" dur="1" fill="hold">
                                          <p:stCondLst>
                                            <p:cond delay="0"/>
                                          </p:stCondLst>
                                        </p:cTn>
                                        <p:tgtEl>
                                          <p:spTgt spid="4">
                                            <p:txEl>
                                              <p:pRg st="1" end="1"/>
                                            </p:txEl>
                                          </p:spTgt>
                                        </p:tgtEl>
                                        <p:attrNameLst>
                                          <p:attrName>style.visibility</p:attrName>
                                        </p:attrNameLst>
                                      </p:cBhvr>
                                      <p:to>
                                        <p:strVal val="visible"/>
                                      </p:to>
                                    </p:set>
                                    <p:animEffect transition="in" filter="barn(inVertical)">
                                      <p:cBhvr>
                                        <p:cTn id="44" dur="500"/>
                                        <p:tgtEl>
                                          <p:spTgt spid="4">
                                            <p:txEl>
                                              <p:pRg st="1" end="1"/>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16" presetClass="entr" presetSubtype="21" fill="hold" grpId="0" nodeType="clickEffect">
                                  <p:stCondLst>
                                    <p:cond delay="0"/>
                                  </p:stCondLst>
                                  <p:childTnLst>
                                    <p:set>
                                      <p:cBhvr>
                                        <p:cTn id="48" dur="1" fill="hold">
                                          <p:stCondLst>
                                            <p:cond delay="0"/>
                                          </p:stCondLst>
                                        </p:cTn>
                                        <p:tgtEl>
                                          <p:spTgt spid="4">
                                            <p:txEl>
                                              <p:pRg st="2" end="2"/>
                                            </p:txEl>
                                          </p:spTgt>
                                        </p:tgtEl>
                                        <p:attrNameLst>
                                          <p:attrName>style.visibility</p:attrName>
                                        </p:attrNameLst>
                                      </p:cBhvr>
                                      <p:to>
                                        <p:strVal val="visible"/>
                                      </p:to>
                                    </p:set>
                                    <p:animEffect transition="in" filter="barn(inVertical)">
                                      <p:cBhvr>
                                        <p:cTn id="49"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P spid="5" grpId="0" build="p"/>
      <p:bldP spid="6" grpId="0" build="p"/>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6200" y="274638"/>
            <a:ext cx="9067800" cy="1143000"/>
          </a:xfrm>
        </p:spPr>
        <p:txBody>
          <a:bodyPr/>
          <a:lstStyle/>
          <a:p>
            <a:r>
              <a:rPr lang="fr-FR" sz="3600" dirty="0"/>
              <a:t>Comment la parole circule-t-elle en ACT ?</a:t>
            </a:r>
          </a:p>
        </p:txBody>
      </p:sp>
      <p:sp>
        <p:nvSpPr>
          <p:cNvPr id="3" name="Espace réservé du texte 2"/>
          <p:cNvSpPr>
            <a:spLocks noGrp="1"/>
          </p:cNvSpPr>
          <p:nvPr>
            <p:ph type="body" idx="1"/>
          </p:nvPr>
        </p:nvSpPr>
        <p:spPr/>
        <p:txBody>
          <a:bodyPr/>
          <a:lstStyle/>
          <a:p>
            <a:r>
              <a:rPr lang="fr-FR" sz="2000" dirty="0"/>
              <a:t>Sociogramme </a:t>
            </a:r>
            <a:r>
              <a:rPr lang="fr-FR" dirty="0"/>
              <a:t>en faisceau ?</a:t>
            </a:r>
          </a:p>
        </p:txBody>
      </p:sp>
      <p:sp>
        <p:nvSpPr>
          <p:cNvPr id="4" name="Espace réservé du contenu 3"/>
          <p:cNvSpPr>
            <a:spLocks noGrp="1"/>
          </p:cNvSpPr>
          <p:nvPr>
            <p:ph sz="half" idx="2"/>
          </p:nvPr>
        </p:nvSpPr>
        <p:spPr/>
        <p:txBody>
          <a:bodyPr/>
          <a:lstStyle/>
          <a:p>
            <a:pPr marL="0" indent="0" algn="ctr">
              <a:buNone/>
            </a:pPr>
            <a:r>
              <a:rPr lang="fr-FR" dirty="0" smtClean="0"/>
              <a:t>enseignant </a:t>
            </a:r>
            <a:endParaRPr lang="fr-FR" dirty="0"/>
          </a:p>
        </p:txBody>
      </p:sp>
      <p:sp>
        <p:nvSpPr>
          <p:cNvPr id="5" name="Espace réservé du texte 4"/>
          <p:cNvSpPr>
            <a:spLocks noGrp="1"/>
          </p:cNvSpPr>
          <p:nvPr>
            <p:ph type="body" sz="quarter" idx="3"/>
          </p:nvPr>
        </p:nvSpPr>
        <p:spPr>
          <a:xfrm>
            <a:off x="4645025" y="1535113"/>
            <a:ext cx="4498975" cy="639762"/>
          </a:xfrm>
        </p:spPr>
        <p:txBody>
          <a:bodyPr/>
          <a:lstStyle/>
          <a:p>
            <a:r>
              <a:rPr lang="fr-FR" sz="2000" dirty="0" smtClean="0"/>
              <a:t>En ACT : sociogramme </a:t>
            </a:r>
            <a:r>
              <a:rPr lang="fr-FR" sz="2000" dirty="0"/>
              <a:t>en réseau </a:t>
            </a:r>
          </a:p>
        </p:txBody>
      </p:sp>
      <p:sp>
        <p:nvSpPr>
          <p:cNvPr id="6" name="Espace réservé du contenu 5"/>
          <p:cNvSpPr>
            <a:spLocks noGrp="1"/>
          </p:cNvSpPr>
          <p:nvPr>
            <p:ph sz="quarter" idx="4"/>
          </p:nvPr>
        </p:nvSpPr>
        <p:spPr>
          <a:xfrm>
            <a:off x="4722812" y="2177256"/>
            <a:ext cx="4421188" cy="4147344"/>
          </a:xfrm>
        </p:spPr>
        <p:txBody>
          <a:bodyPr/>
          <a:lstStyle/>
          <a:p>
            <a:pPr marL="0" indent="0" algn="just">
              <a:buNone/>
            </a:pPr>
            <a:r>
              <a:rPr lang="fr-FR" dirty="0"/>
              <a:t>                </a:t>
            </a:r>
            <a:r>
              <a:rPr lang="fr-FR" dirty="0" smtClean="0"/>
              <a:t>enseignant  </a:t>
            </a:r>
            <a:endParaRPr lang="fr-FR" dirty="0"/>
          </a:p>
        </p:txBody>
      </p:sp>
      <p:cxnSp>
        <p:nvCxnSpPr>
          <p:cNvPr id="8" name="Connecteur droit avec flèche 7"/>
          <p:cNvCxnSpPr/>
          <p:nvPr/>
        </p:nvCxnSpPr>
        <p:spPr>
          <a:xfrm flipH="1">
            <a:off x="228600" y="2667000"/>
            <a:ext cx="2057400" cy="2133600"/>
          </a:xfrm>
          <a:prstGeom prst="straightConnector1">
            <a:avLst/>
          </a:prstGeom>
          <a:ln w="38100">
            <a:solidFill>
              <a:srgbClr val="FFC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9" name="Connecteur droit avec flèche 8"/>
          <p:cNvCxnSpPr/>
          <p:nvPr/>
        </p:nvCxnSpPr>
        <p:spPr>
          <a:xfrm flipH="1">
            <a:off x="828676" y="2819400"/>
            <a:ext cx="1647824" cy="3048000"/>
          </a:xfrm>
          <a:prstGeom prst="straightConnector1">
            <a:avLst/>
          </a:prstGeom>
          <a:ln w="38100">
            <a:solidFill>
              <a:srgbClr val="FFC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0" name="Connecteur droit avec flèche 9"/>
          <p:cNvCxnSpPr/>
          <p:nvPr/>
        </p:nvCxnSpPr>
        <p:spPr>
          <a:xfrm flipH="1">
            <a:off x="1143000" y="2895600"/>
            <a:ext cx="1143000" cy="2743200"/>
          </a:xfrm>
          <a:prstGeom prst="straightConnector1">
            <a:avLst/>
          </a:prstGeom>
          <a:ln w="38100">
            <a:solidFill>
              <a:srgbClr val="FFC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1" name="Connecteur droit avec flèche 10"/>
          <p:cNvCxnSpPr/>
          <p:nvPr/>
        </p:nvCxnSpPr>
        <p:spPr>
          <a:xfrm flipH="1">
            <a:off x="1680796" y="2819400"/>
            <a:ext cx="385396" cy="3048000"/>
          </a:xfrm>
          <a:prstGeom prst="straightConnector1">
            <a:avLst/>
          </a:prstGeom>
          <a:ln w="38100">
            <a:solidFill>
              <a:srgbClr val="FFC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2" name="Connecteur droit avec flèche 11"/>
          <p:cNvCxnSpPr/>
          <p:nvPr/>
        </p:nvCxnSpPr>
        <p:spPr>
          <a:xfrm flipH="1">
            <a:off x="618392" y="2667000"/>
            <a:ext cx="1667608" cy="2590800"/>
          </a:xfrm>
          <a:prstGeom prst="straightConnector1">
            <a:avLst/>
          </a:prstGeom>
          <a:ln w="38100">
            <a:solidFill>
              <a:srgbClr val="FFC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a:off x="2286000" y="2971800"/>
            <a:ext cx="0" cy="2895600"/>
          </a:xfrm>
          <a:prstGeom prst="straightConnector1">
            <a:avLst/>
          </a:prstGeom>
          <a:ln w="38100">
            <a:solidFill>
              <a:srgbClr val="FFC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a:off x="2476500" y="2819400"/>
            <a:ext cx="266700" cy="3200400"/>
          </a:xfrm>
          <a:prstGeom prst="straightConnector1">
            <a:avLst/>
          </a:prstGeom>
          <a:ln w="38100">
            <a:solidFill>
              <a:srgbClr val="FFC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a:off x="2590800" y="2667000"/>
            <a:ext cx="1143000" cy="3200400"/>
          </a:xfrm>
          <a:prstGeom prst="straightConnector1">
            <a:avLst/>
          </a:prstGeom>
          <a:ln w="38100">
            <a:solidFill>
              <a:srgbClr val="FFC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2743200" y="2819400"/>
            <a:ext cx="1676400" cy="2438400"/>
          </a:xfrm>
          <a:prstGeom prst="straightConnector1">
            <a:avLst/>
          </a:prstGeom>
          <a:ln w="38100">
            <a:solidFill>
              <a:srgbClr val="FFC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39" name="Connecteur droit avec flèche 38"/>
          <p:cNvCxnSpPr/>
          <p:nvPr/>
        </p:nvCxnSpPr>
        <p:spPr>
          <a:xfrm flipV="1">
            <a:off x="7810500" y="4267200"/>
            <a:ext cx="723900" cy="6858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1" name="Connecteur droit avec flèche 40"/>
          <p:cNvCxnSpPr/>
          <p:nvPr/>
        </p:nvCxnSpPr>
        <p:spPr>
          <a:xfrm>
            <a:off x="6477000" y="2895600"/>
            <a:ext cx="1371600" cy="2133600"/>
          </a:xfrm>
          <a:prstGeom prst="straightConnector1">
            <a:avLst/>
          </a:prstGeom>
          <a:ln w="38100">
            <a:solidFill>
              <a:srgbClr val="FFC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2" name="Connecteur droit avec flèche 41"/>
          <p:cNvCxnSpPr/>
          <p:nvPr/>
        </p:nvCxnSpPr>
        <p:spPr>
          <a:xfrm>
            <a:off x="6477000" y="2743200"/>
            <a:ext cx="533400" cy="2667000"/>
          </a:xfrm>
          <a:prstGeom prst="straightConnector1">
            <a:avLst/>
          </a:prstGeom>
          <a:ln w="38100">
            <a:solidFill>
              <a:srgbClr val="FFC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4" name="Connecteur droit avec flèche 43"/>
          <p:cNvCxnSpPr/>
          <p:nvPr/>
        </p:nvCxnSpPr>
        <p:spPr>
          <a:xfrm>
            <a:off x="6324600" y="2743200"/>
            <a:ext cx="1219200" cy="3124200"/>
          </a:xfrm>
          <a:prstGeom prst="straightConnector1">
            <a:avLst/>
          </a:prstGeom>
          <a:ln w="38100">
            <a:solidFill>
              <a:srgbClr val="FFC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5" name="Connecteur droit avec flèche 44"/>
          <p:cNvCxnSpPr/>
          <p:nvPr/>
        </p:nvCxnSpPr>
        <p:spPr>
          <a:xfrm flipH="1">
            <a:off x="6324600" y="2895600"/>
            <a:ext cx="152400" cy="3124200"/>
          </a:xfrm>
          <a:prstGeom prst="straightConnector1">
            <a:avLst/>
          </a:prstGeom>
          <a:ln w="38100">
            <a:solidFill>
              <a:srgbClr val="FFC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6" name="Connecteur droit avec flèche 45"/>
          <p:cNvCxnSpPr/>
          <p:nvPr/>
        </p:nvCxnSpPr>
        <p:spPr>
          <a:xfrm flipH="1">
            <a:off x="5029200" y="3048000"/>
            <a:ext cx="1600200" cy="1981200"/>
          </a:xfrm>
          <a:prstGeom prst="straightConnector1">
            <a:avLst/>
          </a:prstGeom>
          <a:ln w="38100">
            <a:solidFill>
              <a:srgbClr val="FFC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47" name="Connecteur droit avec flèche 46"/>
          <p:cNvCxnSpPr/>
          <p:nvPr/>
        </p:nvCxnSpPr>
        <p:spPr>
          <a:xfrm flipH="1">
            <a:off x="5486400" y="2667000"/>
            <a:ext cx="1143000" cy="2971800"/>
          </a:xfrm>
          <a:prstGeom prst="straightConnector1">
            <a:avLst/>
          </a:prstGeom>
          <a:ln w="38100">
            <a:solidFill>
              <a:srgbClr val="FFC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55" name="Connecteur droit avec flèche 54"/>
          <p:cNvCxnSpPr/>
          <p:nvPr/>
        </p:nvCxnSpPr>
        <p:spPr>
          <a:xfrm>
            <a:off x="6629400" y="3048000"/>
            <a:ext cx="1905000" cy="1257300"/>
          </a:xfrm>
          <a:prstGeom prst="straightConnector1">
            <a:avLst/>
          </a:prstGeom>
          <a:ln w="38100">
            <a:solidFill>
              <a:srgbClr val="FFC00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57" name="Connecteur droit avec flèche 56"/>
          <p:cNvCxnSpPr/>
          <p:nvPr/>
        </p:nvCxnSpPr>
        <p:spPr>
          <a:xfrm flipH="1">
            <a:off x="7543800" y="4991100"/>
            <a:ext cx="266700" cy="8763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60" name="Connecteur droit avec flèche 59"/>
          <p:cNvCxnSpPr/>
          <p:nvPr/>
        </p:nvCxnSpPr>
        <p:spPr>
          <a:xfrm flipH="1">
            <a:off x="5531827" y="4953000"/>
            <a:ext cx="2126273" cy="6858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61" name="Connecteur droit avec flèche 60"/>
          <p:cNvCxnSpPr/>
          <p:nvPr/>
        </p:nvCxnSpPr>
        <p:spPr>
          <a:xfrm flipH="1">
            <a:off x="7010400" y="4953000"/>
            <a:ext cx="800100" cy="3048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62" name="Connecteur droit avec flèche 61"/>
          <p:cNvCxnSpPr/>
          <p:nvPr/>
        </p:nvCxnSpPr>
        <p:spPr>
          <a:xfrm flipH="1">
            <a:off x="5029200" y="4953000"/>
            <a:ext cx="2781300" cy="762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63" name="Connecteur droit avec flèche 62"/>
          <p:cNvCxnSpPr/>
          <p:nvPr/>
        </p:nvCxnSpPr>
        <p:spPr>
          <a:xfrm>
            <a:off x="5531827" y="5638800"/>
            <a:ext cx="792773" cy="2286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70" name="Connecteur droit avec flèche 69"/>
          <p:cNvCxnSpPr/>
          <p:nvPr/>
        </p:nvCxnSpPr>
        <p:spPr>
          <a:xfrm flipH="1">
            <a:off x="6400800" y="4953000"/>
            <a:ext cx="1257300" cy="9906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71" name="Connecteur droit avec flèche 70"/>
          <p:cNvCxnSpPr/>
          <p:nvPr/>
        </p:nvCxnSpPr>
        <p:spPr>
          <a:xfrm flipH="1">
            <a:off x="6400800" y="5867400"/>
            <a:ext cx="1009650" cy="762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72" name="Connecteur droit avec flèche 71"/>
          <p:cNvCxnSpPr/>
          <p:nvPr/>
        </p:nvCxnSpPr>
        <p:spPr>
          <a:xfrm flipH="1">
            <a:off x="6400800" y="5295900"/>
            <a:ext cx="533400" cy="5715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flipH="1">
            <a:off x="5181600" y="4343400"/>
            <a:ext cx="3200400" cy="6096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5" name="Connecteur droit avec flèche 34"/>
          <p:cNvCxnSpPr/>
          <p:nvPr/>
        </p:nvCxnSpPr>
        <p:spPr>
          <a:xfrm flipH="1">
            <a:off x="7581900" y="4343400"/>
            <a:ext cx="952500" cy="14097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40" name="Connecteur droit avec flèche 39"/>
          <p:cNvCxnSpPr/>
          <p:nvPr/>
        </p:nvCxnSpPr>
        <p:spPr>
          <a:xfrm flipH="1" flipV="1">
            <a:off x="5029200" y="5048250"/>
            <a:ext cx="457200" cy="5334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40191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P spid="5" grpId="0" build="p"/>
      <p:bldP spid="6"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Faisons le point : l’élève ...</a:t>
            </a:r>
          </a:p>
        </p:txBody>
      </p:sp>
      <p:sp>
        <p:nvSpPr>
          <p:cNvPr id="3" name="Espace réservé du contenu 2"/>
          <p:cNvSpPr>
            <a:spLocks noGrp="1"/>
          </p:cNvSpPr>
          <p:nvPr>
            <p:ph sz="half" idx="1"/>
          </p:nvPr>
        </p:nvSpPr>
        <p:spPr/>
        <p:txBody>
          <a:bodyPr/>
          <a:lstStyle/>
          <a:p>
            <a:r>
              <a:rPr lang="fr-FR" dirty="0"/>
              <a:t>Lit</a:t>
            </a:r>
          </a:p>
          <a:p>
            <a:r>
              <a:rPr lang="fr-FR" dirty="0"/>
              <a:t>Parle</a:t>
            </a:r>
          </a:p>
          <a:p>
            <a:r>
              <a:rPr lang="fr-FR" dirty="0"/>
              <a:t>Écoute</a:t>
            </a:r>
          </a:p>
          <a:p>
            <a:r>
              <a:rPr lang="fr-FR" dirty="0"/>
              <a:t>Dessine</a:t>
            </a:r>
          </a:p>
          <a:p>
            <a:r>
              <a:rPr lang="fr-FR" dirty="0"/>
              <a:t>Joue</a:t>
            </a:r>
          </a:p>
          <a:p>
            <a:r>
              <a:rPr lang="fr-FR" dirty="0"/>
              <a:t>Mime</a:t>
            </a:r>
          </a:p>
          <a:p>
            <a:r>
              <a:rPr lang="fr-FR" dirty="0"/>
              <a:t>Écrit </a:t>
            </a:r>
            <a:r>
              <a:rPr lang="fr-FR" sz="2000" dirty="0"/>
              <a:t>(en exercices)</a:t>
            </a:r>
          </a:p>
          <a:p>
            <a:r>
              <a:rPr lang="fr-FR" dirty="0"/>
              <a:t>...</a:t>
            </a:r>
          </a:p>
        </p:txBody>
      </p:sp>
      <p:sp>
        <p:nvSpPr>
          <p:cNvPr id="4" name="Espace réservé du contenu 3"/>
          <p:cNvSpPr>
            <a:spLocks noGrp="1"/>
          </p:cNvSpPr>
          <p:nvPr>
            <p:ph sz="half" idx="2"/>
          </p:nvPr>
        </p:nvSpPr>
        <p:spPr>
          <a:xfrm>
            <a:off x="4648200" y="1905000"/>
            <a:ext cx="4495800" cy="4114800"/>
          </a:xfrm>
        </p:spPr>
        <p:txBody>
          <a:bodyPr/>
          <a:lstStyle/>
          <a:p>
            <a:endParaRPr lang="fr-FR" dirty="0"/>
          </a:p>
          <a:p>
            <a:endParaRPr lang="fr-FR" dirty="0"/>
          </a:p>
          <a:p>
            <a:endParaRPr lang="fr-FR" dirty="0"/>
          </a:p>
          <a:p>
            <a:pPr marL="0" indent="0">
              <a:buNone/>
            </a:pPr>
            <a:r>
              <a:rPr lang="fr-FR" sz="4000" dirty="0"/>
              <a:t>  pour comprendre</a:t>
            </a:r>
          </a:p>
        </p:txBody>
      </p:sp>
      <p:cxnSp>
        <p:nvCxnSpPr>
          <p:cNvPr id="8" name="Connecteur droit avec flèche 7"/>
          <p:cNvCxnSpPr/>
          <p:nvPr/>
        </p:nvCxnSpPr>
        <p:spPr>
          <a:xfrm>
            <a:off x="2057400" y="2743200"/>
            <a:ext cx="2842846" cy="9906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9" name="Connecteur droit avec flèche 8"/>
          <p:cNvCxnSpPr/>
          <p:nvPr/>
        </p:nvCxnSpPr>
        <p:spPr>
          <a:xfrm>
            <a:off x="1524000" y="2209800"/>
            <a:ext cx="3276600" cy="12954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12" name="Connecteur droit avec flèche 11"/>
          <p:cNvCxnSpPr/>
          <p:nvPr/>
        </p:nvCxnSpPr>
        <p:spPr>
          <a:xfrm>
            <a:off x="2057400" y="3238500"/>
            <a:ext cx="2743200" cy="55245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13" name="Connecteur droit avec flèche 12"/>
          <p:cNvCxnSpPr/>
          <p:nvPr/>
        </p:nvCxnSpPr>
        <p:spPr>
          <a:xfrm>
            <a:off x="2362200" y="3733800"/>
            <a:ext cx="2538046" cy="161925"/>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14" name="Connecteur droit avec flèche 13"/>
          <p:cNvCxnSpPr/>
          <p:nvPr/>
        </p:nvCxnSpPr>
        <p:spPr>
          <a:xfrm flipV="1">
            <a:off x="1811215" y="4038600"/>
            <a:ext cx="3089031" cy="252046"/>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15" name="Connecteur droit avec flèche 14"/>
          <p:cNvCxnSpPr/>
          <p:nvPr/>
        </p:nvCxnSpPr>
        <p:spPr>
          <a:xfrm flipV="1">
            <a:off x="1811215" y="4191000"/>
            <a:ext cx="3089031" cy="6096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cxnSp>
        <p:nvCxnSpPr>
          <p:cNvPr id="16" name="Connecteur droit avec flèche 15"/>
          <p:cNvCxnSpPr/>
          <p:nvPr/>
        </p:nvCxnSpPr>
        <p:spPr>
          <a:xfrm flipV="1">
            <a:off x="3355730" y="4343400"/>
            <a:ext cx="1544516" cy="838200"/>
          </a:xfrm>
          <a:prstGeom prst="straightConnector1">
            <a:avLst/>
          </a:prstGeom>
          <a:ln>
            <a:tailEnd type="arrow"/>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3841778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92100"/>
            <a:ext cx="8458200" cy="1384300"/>
          </a:xfrm>
        </p:spPr>
        <p:txBody>
          <a:bodyPr/>
          <a:lstStyle/>
          <a:p>
            <a:r>
              <a:rPr lang="fr-FR" dirty="0"/>
              <a:t>Et la posture de l’enseignant ?...</a:t>
            </a:r>
          </a:p>
        </p:txBody>
      </p:sp>
      <p:sp>
        <p:nvSpPr>
          <p:cNvPr id="3" name="Espace réservé du contenu 2"/>
          <p:cNvSpPr>
            <a:spLocks noGrp="1"/>
          </p:cNvSpPr>
          <p:nvPr>
            <p:ph idx="1"/>
          </p:nvPr>
        </p:nvSpPr>
        <p:spPr>
          <a:xfrm>
            <a:off x="533400" y="1904999"/>
            <a:ext cx="8610600" cy="4284785"/>
          </a:xfrm>
        </p:spPr>
        <p:txBody>
          <a:bodyPr/>
          <a:lstStyle/>
          <a:p>
            <a:r>
              <a:rPr lang="fr-FR" dirty="0"/>
              <a:t>Il régule la parole</a:t>
            </a:r>
          </a:p>
          <a:p>
            <a:r>
              <a:rPr lang="fr-FR" dirty="0"/>
              <a:t>Interpelle chaque élève </a:t>
            </a:r>
          </a:p>
          <a:p>
            <a:r>
              <a:rPr lang="fr-FR" dirty="0"/>
              <a:t>Reformule</a:t>
            </a:r>
          </a:p>
          <a:p>
            <a:r>
              <a:rPr lang="fr-FR" dirty="0"/>
              <a:t>Écrit </a:t>
            </a:r>
          </a:p>
          <a:p>
            <a:r>
              <a:rPr lang="fr-FR" b="1" dirty="0">
                <a:solidFill>
                  <a:srgbClr val="FFFF00"/>
                </a:solidFill>
              </a:rPr>
              <a:t>Reste neutre</a:t>
            </a:r>
          </a:p>
          <a:p>
            <a:pPr marL="457200" lvl="1" indent="0" algn="ctr">
              <a:buNone/>
              <a:defRPr/>
            </a:pPr>
            <a:r>
              <a:rPr lang="fr-FR" dirty="0"/>
              <a:t>Il entretient</a:t>
            </a:r>
          </a:p>
          <a:p>
            <a:pPr marL="457200" lvl="1" indent="0" algn="ctr">
              <a:buNone/>
              <a:defRPr/>
            </a:pPr>
            <a:r>
              <a:rPr lang="fr-FR" dirty="0"/>
              <a:t> </a:t>
            </a:r>
            <a:r>
              <a:rPr lang="fr-FR" b="1" dirty="0">
                <a:solidFill>
                  <a:schemeClr val="accent1"/>
                </a:solidFill>
              </a:rPr>
              <a:t>une saine atmosphère de questionnement…</a:t>
            </a:r>
          </a:p>
        </p:txBody>
      </p:sp>
    </p:spTree>
    <p:extLst>
      <p:ext uri="{BB962C8B-B14F-4D97-AF65-F5344CB8AC3E}">
        <p14:creationId xmlns:p14="http://schemas.microsoft.com/office/powerpoint/2010/main" val="37952365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2400" y="274638"/>
            <a:ext cx="8991600" cy="1143000"/>
          </a:xfrm>
        </p:spPr>
        <p:txBody>
          <a:bodyPr/>
          <a:lstStyle/>
          <a:p>
            <a:pPr>
              <a:defRPr/>
            </a:pPr>
            <a:r>
              <a:rPr lang="fr-FR" sz="4000" dirty="0"/>
              <a:t>Comment la classe est-elle organisée ?</a:t>
            </a:r>
          </a:p>
        </p:txBody>
      </p:sp>
      <p:sp>
        <p:nvSpPr>
          <p:cNvPr id="3" name="Espace réservé du texte 2"/>
          <p:cNvSpPr>
            <a:spLocks noGrp="1"/>
          </p:cNvSpPr>
          <p:nvPr>
            <p:ph type="body" idx="1"/>
          </p:nvPr>
        </p:nvSpPr>
        <p:spPr>
          <a:xfrm>
            <a:off x="1447800" y="1447800"/>
            <a:ext cx="5943600" cy="639763"/>
          </a:xfrm>
        </p:spPr>
        <p:txBody>
          <a:bodyPr/>
          <a:lstStyle/>
          <a:p>
            <a:pPr>
              <a:defRPr/>
            </a:pPr>
            <a:r>
              <a:rPr lang="fr-FR" dirty="0"/>
              <a:t>En 3 groupes de 8 à 10 élèves chacun </a:t>
            </a:r>
          </a:p>
        </p:txBody>
      </p:sp>
      <p:sp>
        <p:nvSpPr>
          <p:cNvPr id="4" name="Espace réservé du contenu 3"/>
          <p:cNvSpPr>
            <a:spLocks noGrp="1"/>
          </p:cNvSpPr>
          <p:nvPr>
            <p:ph sz="half" idx="2"/>
          </p:nvPr>
        </p:nvSpPr>
        <p:spPr>
          <a:xfrm>
            <a:off x="3352800" y="2338754"/>
            <a:ext cx="2743200" cy="2438400"/>
          </a:xfrm>
        </p:spPr>
        <p:txBody>
          <a:bodyPr/>
          <a:lstStyle/>
          <a:p>
            <a:pPr>
              <a:defRPr/>
            </a:pPr>
            <a:r>
              <a:rPr lang="fr-FR" dirty="0"/>
              <a:t>Groupe 2</a:t>
            </a:r>
          </a:p>
          <a:p>
            <a:pPr>
              <a:defRPr/>
            </a:pPr>
            <a:endParaRPr lang="fr-FR" dirty="0"/>
          </a:p>
          <a:p>
            <a:pPr>
              <a:defRPr/>
            </a:pPr>
            <a:endParaRPr lang="fr-FR" dirty="0"/>
          </a:p>
          <a:p>
            <a:pPr algn="just">
              <a:defRPr/>
            </a:pPr>
            <a:r>
              <a:rPr lang="fr-FR" dirty="0"/>
              <a:t>Activités</a:t>
            </a:r>
          </a:p>
          <a:p>
            <a:pPr marL="0" indent="0" algn="ctr">
              <a:buNone/>
              <a:defRPr/>
            </a:pPr>
            <a:r>
              <a:rPr lang="fr-FR" dirty="0"/>
              <a:t>autonomes</a:t>
            </a:r>
          </a:p>
        </p:txBody>
      </p:sp>
      <p:sp>
        <p:nvSpPr>
          <p:cNvPr id="6" name="Espace réservé du contenu 5"/>
          <p:cNvSpPr>
            <a:spLocks noGrp="1"/>
          </p:cNvSpPr>
          <p:nvPr>
            <p:ph sz="quarter" idx="4"/>
          </p:nvPr>
        </p:nvSpPr>
        <p:spPr>
          <a:xfrm>
            <a:off x="6210300" y="2286000"/>
            <a:ext cx="2514600" cy="2286000"/>
          </a:xfrm>
        </p:spPr>
        <p:txBody>
          <a:bodyPr/>
          <a:lstStyle/>
          <a:p>
            <a:pPr>
              <a:defRPr/>
            </a:pPr>
            <a:r>
              <a:rPr lang="fr-FR" dirty="0"/>
              <a:t>Groupe 3</a:t>
            </a:r>
          </a:p>
          <a:p>
            <a:pPr>
              <a:defRPr/>
            </a:pPr>
            <a:endParaRPr lang="fr-FR" dirty="0"/>
          </a:p>
          <a:p>
            <a:pPr>
              <a:defRPr/>
            </a:pPr>
            <a:endParaRPr lang="fr-FR" dirty="0"/>
          </a:p>
          <a:p>
            <a:pPr>
              <a:defRPr/>
            </a:pPr>
            <a:r>
              <a:rPr lang="fr-FR" dirty="0"/>
              <a:t>Activités autonomes</a:t>
            </a:r>
          </a:p>
          <a:p>
            <a:pPr>
              <a:defRPr/>
            </a:pPr>
            <a:endParaRPr lang="fr-FR" dirty="0"/>
          </a:p>
        </p:txBody>
      </p:sp>
      <p:sp>
        <p:nvSpPr>
          <p:cNvPr id="7" name="Espace réservé du contenu 3"/>
          <p:cNvSpPr txBox="1">
            <a:spLocks/>
          </p:cNvSpPr>
          <p:nvPr/>
        </p:nvSpPr>
        <p:spPr bwMode="auto">
          <a:xfrm>
            <a:off x="457200" y="2286000"/>
            <a:ext cx="2743200"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18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16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16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16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16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16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1600">
                <a:solidFill>
                  <a:schemeClr val="tx1"/>
                </a:solidFill>
                <a:effectLst>
                  <a:outerShdw blurRad="38100" dist="38100" dir="2700000" algn="tl">
                    <a:srgbClr val="000000"/>
                  </a:outerShdw>
                </a:effectLst>
                <a:latin typeface="+mn-lt"/>
              </a:defRPr>
            </a:lvl9pPr>
          </a:lstStyle>
          <a:p>
            <a:pPr>
              <a:defRPr/>
            </a:pPr>
            <a:r>
              <a:rPr lang="fr-FR" b="1" dirty="0"/>
              <a:t>Groupe 1</a:t>
            </a:r>
          </a:p>
          <a:p>
            <a:pPr>
              <a:defRPr/>
            </a:pPr>
            <a:endParaRPr lang="fr-FR" b="1" dirty="0"/>
          </a:p>
          <a:p>
            <a:pPr>
              <a:defRPr/>
            </a:pPr>
            <a:endParaRPr lang="fr-FR" b="1" dirty="0"/>
          </a:p>
          <a:p>
            <a:pPr>
              <a:defRPr/>
            </a:pPr>
            <a:r>
              <a:rPr lang="fr-FR" b="1" dirty="0"/>
              <a:t>En A.C.T. avec le professeur</a:t>
            </a:r>
          </a:p>
        </p:txBody>
      </p:sp>
      <p:sp>
        <p:nvSpPr>
          <p:cNvPr id="5" name="Flèche vers le bas 4"/>
          <p:cNvSpPr/>
          <p:nvPr/>
        </p:nvSpPr>
        <p:spPr>
          <a:xfrm flipH="1">
            <a:off x="1447800" y="2895600"/>
            <a:ext cx="381000"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flipH="1">
            <a:off x="4114800" y="2895600"/>
            <a:ext cx="381000"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vers le bas 8"/>
          <p:cNvSpPr/>
          <p:nvPr/>
        </p:nvSpPr>
        <p:spPr>
          <a:xfrm flipH="1">
            <a:off x="7086600" y="2895600"/>
            <a:ext cx="381000"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Espace réservé du contenu 3"/>
          <p:cNvSpPr txBox="1">
            <a:spLocks/>
          </p:cNvSpPr>
          <p:nvPr/>
        </p:nvSpPr>
        <p:spPr bwMode="auto">
          <a:xfrm>
            <a:off x="486508" y="5410200"/>
            <a:ext cx="8534400" cy="984738"/>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18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16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16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16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16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16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1600">
                <a:solidFill>
                  <a:schemeClr val="tx1"/>
                </a:solidFill>
                <a:effectLst>
                  <a:outerShdw blurRad="38100" dist="38100" dir="2700000" algn="tl">
                    <a:srgbClr val="000000"/>
                  </a:outerShdw>
                </a:effectLst>
                <a:latin typeface="+mn-lt"/>
              </a:defRPr>
            </a:lvl9pPr>
          </a:lstStyle>
          <a:p>
            <a:pPr>
              <a:defRPr/>
            </a:pPr>
            <a:r>
              <a:rPr lang="fr-FR" sz="2800" b="1" i="1" dirty="0">
                <a:solidFill>
                  <a:schemeClr val="accent1">
                    <a:lumMod val="60000"/>
                    <a:lumOff val="40000"/>
                  </a:schemeClr>
                </a:solidFill>
              </a:rPr>
              <a:t>Une nécessité : aménager l’espace</a:t>
            </a:r>
          </a:p>
        </p:txBody>
      </p:sp>
    </p:spTree>
    <p:extLst>
      <p:ext uri="{BB962C8B-B14F-4D97-AF65-F5344CB8AC3E}">
        <p14:creationId xmlns:p14="http://schemas.microsoft.com/office/powerpoint/2010/main" val="756723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down)">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grpId="0" nodeType="clickEffect">
                                  <p:stCondLst>
                                    <p:cond delay="0"/>
                                  </p:stCondLst>
                                  <p:childTnLst>
                                    <p:set>
                                      <p:cBhvr>
                                        <p:cTn id="35"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P spid="6" grpId="0" build="p"/>
      <p:bldP spid="7" grpId="0"/>
      <p:bldP spid="10"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2400" y="274638"/>
            <a:ext cx="8991600" cy="1143000"/>
          </a:xfrm>
        </p:spPr>
        <p:txBody>
          <a:bodyPr/>
          <a:lstStyle/>
          <a:p>
            <a:pPr>
              <a:defRPr/>
            </a:pPr>
            <a:r>
              <a:rPr lang="fr-FR" sz="4000" dirty="0"/>
              <a:t>Comment organiser l’espace ?</a:t>
            </a:r>
          </a:p>
        </p:txBody>
      </p:sp>
      <p:sp>
        <p:nvSpPr>
          <p:cNvPr id="3" name="Espace réservé du texte 2"/>
          <p:cNvSpPr>
            <a:spLocks noGrp="1"/>
          </p:cNvSpPr>
          <p:nvPr>
            <p:ph type="body" idx="1"/>
          </p:nvPr>
        </p:nvSpPr>
        <p:spPr>
          <a:xfrm>
            <a:off x="800100" y="1447800"/>
            <a:ext cx="7010400" cy="639763"/>
          </a:xfrm>
        </p:spPr>
        <p:txBody>
          <a:bodyPr/>
          <a:lstStyle/>
          <a:p>
            <a:pPr>
              <a:defRPr/>
            </a:pPr>
            <a:r>
              <a:rPr lang="fr-FR" dirty="0"/>
              <a:t>Modifier l’espace en fonction des objectifs</a:t>
            </a:r>
          </a:p>
        </p:txBody>
      </p:sp>
      <p:sp>
        <p:nvSpPr>
          <p:cNvPr id="4" name="Espace réservé du contenu 3"/>
          <p:cNvSpPr>
            <a:spLocks noGrp="1"/>
          </p:cNvSpPr>
          <p:nvPr>
            <p:ph sz="half" idx="2"/>
          </p:nvPr>
        </p:nvSpPr>
        <p:spPr>
          <a:xfrm>
            <a:off x="3352800" y="2338754"/>
            <a:ext cx="5638800" cy="3833446"/>
          </a:xfrm>
        </p:spPr>
        <p:txBody>
          <a:bodyPr/>
          <a:lstStyle/>
          <a:p>
            <a:pPr algn="ctr">
              <a:defRPr/>
            </a:pPr>
            <a:r>
              <a:rPr lang="fr-FR" b="1" dirty="0"/>
              <a:t>Groupes en autonomie </a:t>
            </a:r>
          </a:p>
          <a:p>
            <a:pPr>
              <a:defRPr/>
            </a:pPr>
            <a:endParaRPr lang="fr-FR" dirty="0"/>
          </a:p>
          <a:p>
            <a:pPr>
              <a:defRPr/>
            </a:pPr>
            <a:endParaRPr lang="fr-FR" dirty="0"/>
          </a:p>
          <a:p>
            <a:pPr algn="just">
              <a:defRPr/>
            </a:pPr>
            <a:r>
              <a:rPr lang="fr-FR" dirty="0"/>
              <a:t>Des classeurs disponibles, exercices classés par compétences </a:t>
            </a:r>
          </a:p>
          <a:p>
            <a:pPr algn="just">
              <a:defRPr/>
            </a:pPr>
            <a:r>
              <a:rPr lang="fr-FR" dirty="0"/>
              <a:t>Des contrats individuels : chacun sait ce qu’il doit faire</a:t>
            </a:r>
          </a:p>
          <a:p>
            <a:pPr algn="just">
              <a:defRPr/>
            </a:pPr>
            <a:r>
              <a:rPr lang="fr-FR" dirty="0"/>
              <a:t>Des fiches autocorrectives plastifiées</a:t>
            </a:r>
          </a:p>
        </p:txBody>
      </p:sp>
      <p:sp>
        <p:nvSpPr>
          <p:cNvPr id="7" name="Espace réservé du contenu 3"/>
          <p:cNvSpPr txBox="1">
            <a:spLocks/>
          </p:cNvSpPr>
          <p:nvPr/>
        </p:nvSpPr>
        <p:spPr bwMode="auto">
          <a:xfrm>
            <a:off x="457200" y="2286000"/>
            <a:ext cx="2743200" cy="3739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18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16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16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16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16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16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1600">
                <a:solidFill>
                  <a:schemeClr val="tx1"/>
                </a:solidFill>
                <a:effectLst>
                  <a:outerShdw blurRad="38100" dist="38100" dir="2700000" algn="tl">
                    <a:srgbClr val="000000"/>
                  </a:outerShdw>
                </a:effectLst>
                <a:latin typeface="+mn-lt"/>
              </a:defRPr>
            </a:lvl9pPr>
          </a:lstStyle>
          <a:p>
            <a:pPr>
              <a:defRPr/>
            </a:pPr>
            <a:r>
              <a:rPr lang="fr-FR" b="1" dirty="0"/>
              <a:t>Groupe ACT</a:t>
            </a:r>
          </a:p>
          <a:p>
            <a:pPr>
              <a:defRPr/>
            </a:pPr>
            <a:endParaRPr lang="fr-FR" b="1" dirty="0"/>
          </a:p>
          <a:p>
            <a:pPr>
              <a:defRPr/>
            </a:pPr>
            <a:endParaRPr lang="fr-FR" b="1" dirty="0"/>
          </a:p>
          <a:p>
            <a:pPr>
              <a:defRPr/>
            </a:pPr>
            <a:r>
              <a:rPr lang="fr-FR" b="1" dirty="0"/>
              <a:t>Espace convivial, </a:t>
            </a:r>
            <a:r>
              <a:rPr lang="fr-FR" sz="2000" dirty="0">
                <a:effectLst/>
              </a:rPr>
              <a:t>éventuellement</a:t>
            </a:r>
            <a:r>
              <a:rPr lang="fr-FR" sz="2000" b="1" dirty="0"/>
              <a:t> </a:t>
            </a:r>
            <a:r>
              <a:rPr lang="fr-FR" b="1" dirty="0">
                <a:effectLst/>
              </a:rPr>
              <a:t>aménagé avec des coussins, les élèves se voient</a:t>
            </a:r>
            <a:r>
              <a:rPr lang="fr-FR" b="1" dirty="0"/>
              <a:t>.</a:t>
            </a:r>
          </a:p>
        </p:txBody>
      </p:sp>
      <p:sp>
        <p:nvSpPr>
          <p:cNvPr id="5" name="Flèche vers le bas 4"/>
          <p:cNvSpPr/>
          <p:nvPr/>
        </p:nvSpPr>
        <p:spPr>
          <a:xfrm flipH="1">
            <a:off x="1447800" y="2895600"/>
            <a:ext cx="381000"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a:off x="5591908" y="2895600"/>
            <a:ext cx="1066800"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Tree>
    <p:extLst>
      <p:ext uri="{BB962C8B-B14F-4D97-AF65-F5344CB8AC3E}">
        <p14:creationId xmlns:p14="http://schemas.microsoft.com/office/powerpoint/2010/main" val="2189959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down)">
                                      <p:cBhvr>
                                        <p:cTn id="11" dur="500"/>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P spid="7"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7463"/>
            <a:ext cx="8229600" cy="1143000"/>
          </a:xfrm>
        </p:spPr>
        <p:txBody>
          <a:bodyPr/>
          <a:lstStyle/>
          <a:p>
            <a:pPr algn="ctr">
              <a:defRPr/>
            </a:pPr>
            <a:r>
              <a:rPr lang="fr-FR" sz="4000" dirty="0"/>
              <a:t>Les supports d’ACT : </a:t>
            </a:r>
            <a:br>
              <a:rPr lang="fr-FR" sz="4000" dirty="0"/>
            </a:br>
            <a:r>
              <a:rPr lang="fr-FR" sz="3200" i="1" dirty="0"/>
              <a:t>des textes qui …</a:t>
            </a:r>
          </a:p>
        </p:txBody>
      </p:sp>
      <p:sp>
        <p:nvSpPr>
          <p:cNvPr id="3" name="Espace réservé du texte 2"/>
          <p:cNvSpPr>
            <a:spLocks noGrp="1"/>
          </p:cNvSpPr>
          <p:nvPr>
            <p:ph type="body" idx="1"/>
          </p:nvPr>
        </p:nvSpPr>
        <p:spPr>
          <a:xfrm>
            <a:off x="100013" y="3081338"/>
            <a:ext cx="2895600" cy="639762"/>
          </a:xfrm>
        </p:spPr>
        <p:txBody>
          <a:bodyPr/>
          <a:lstStyle/>
          <a:p>
            <a:pPr marL="342900" indent="-342900">
              <a:buFont typeface="Arial" pitchFamily="34" charset="0"/>
              <a:buChar char="•"/>
              <a:defRPr/>
            </a:pPr>
            <a:r>
              <a:rPr lang="fr-FR" sz="3200" dirty="0"/>
              <a:t>expliquent</a:t>
            </a:r>
            <a:endParaRPr lang="fr-FR" dirty="0"/>
          </a:p>
        </p:txBody>
      </p:sp>
      <p:sp>
        <p:nvSpPr>
          <p:cNvPr id="4" name="Espace réservé du contenu 3"/>
          <p:cNvSpPr>
            <a:spLocks noGrp="1"/>
          </p:cNvSpPr>
          <p:nvPr>
            <p:ph sz="half" idx="2"/>
          </p:nvPr>
        </p:nvSpPr>
        <p:spPr>
          <a:xfrm>
            <a:off x="152400" y="5029200"/>
            <a:ext cx="4040188" cy="762000"/>
          </a:xfrm>
        </p:spPr>
        <p:txBody>
          <a:bodyPr/>
          <a:lstStyle/>
          <a:p>
            <a:pPr>
              <a:defRPr/>
            </a:pPr>
            <a:r>
              <a:rPr lang="fr-FR" sz="3200" b="1" dirty="0"/>
              <a:t>font agir</a:t>
            </a:r>
          </a:p>
        </p:txBody>
      </p:sp>
      <p:sp>
        <p:nvSpPr>
          <p:cNvPr id="5" name="Espace réservé du texte 4"/>
          <p:cNvSpPr>
            <a:spLocks noGrp="1"/>
          </p:cNvSpPr>
          <p:nvPr>
            <p:ph type="body" sz="quarter" idx="3"/>
          </p:nvPr>
        </p:nvSpPr>
        <p:spPr>
          <a:xfrm>
            <a:off x="17463" y="1419225"/>
            <a:ext cx="2590800" cy="639763"/>
          </a:xfrm>
        </p:spPr>
        <p:txBody>
          <a:bodyPr/>
          <a:lstStyle/>
          <a:p>
            <a:pPr marL="342900" indent="-342900">
              <a:buFont typeface="Arial" pitchFamily="34" charset="0"/>
              <a:buChar char="•"/>
              <a:defRPr/>
            </a:pPr>
            <a:r>
              <a:rPr lang="fr-FR" sz="3200" dirty="0"/>
              <a:t>racontent</a:t>
            </a:r>
            <a:endParaRPr lang="fr-FR" dirty="0"/>
          </a:p>
        </p:txBody>
      </p:sp>
      <p:sp>
        <p:nvSpPr>
          <p:cNvPr id="7" name="Espace réservé du texte 2"/>
          <p:cNvSpPr txBox="1">
            <a:spLocks/>
          </p:cNvSpPr>
          <p:nvPr/>
        </p:nvSpPr>
        <p:spPr bwMode="auto">
          <a:xfrm>
            <a:off x="7259638" y="1419225"/>
            <a:ext cx="1828800" cy="639763"/>
          </a:xfrm>
          <a:prstGeom prst="rect">
            <a:avLst/>
          </a:prstGeom>
          <a:noFill/>
          <a:ln>
            <a:noFill/>
          </a:ln>
          <a:effectLst/>
          <a:extLst/>
        </p:spPr>
        <p:txBody>
          <a:bodyPr anchor="b"/>
          <a:lstStyle>
            <a:lvl1pPr marL="0" indent="0" algn="l" rtl="0" eaLnBrk="0" fontAlgn="base" hangingPunct="0">
              <a:spcBef>
                <a:spcPct val="20000"/>
              </a:spcBef>
              <a:spcAft>
                <a:spcPct val="0"/>
              </a:spcAft>
              <a:buClr>
                <a:schemeClr val="hlink"/>
              </a:buClr>
              <a:buSzPct val="120000"/>
              <a:buNone/>
              <a:defRPr sz="2400" b="1">
                <a:solidFill>
                  <a:schemeClr val="tx1"/>
                </a:solidFill>
                <a:effectLst>
                  <a:outerShdw blurRad="38100" dist="38100" dir="2700000" algn="tl">
                    <a:srgbClr val="000000"/>
                  </a:outerShdw>
                </a:effectLst>
                <a:latin typeface="+mn-lt"/>
                <a:ea typeface="+mn-ea"/>
                <a:cs typeface="+mn-cs"/>
              </a:defRPr>
            </a:lvl1pPr>
            <a:lvl2pPr marL="457200" indent="0" algn="l" rtl="0" eaLnBrk="0" fontAlgn="base" hangingPunct="0">
              <a:spcBef>
                <a:spcPct val="20000"/>
              </a:spcBef>
              <a:spcAft>
                <a:spcPct val="0"/>
              </a:spcAft>
              <a:buFont typeface="Tahoma" pitchFamily="34" charset="0"/>
              <a:buNone/>
              <a:defRPr sz="2000" b="1">
                <a:solidFill>
                  <a:schemeClr val="tx1"/>
                </a:solidFill>
                <a:effectLst>
                  <a:outerShdw blurRad="38100" dist="38100" dir="2700000" algn="tl">
                    <a:srgbClr val="000000"/>
                  </a:outerShdw>
                </a:effectLst>
                <a:latin typeface="+mn-lt"/>
              </a:defRPr>
            </a:lvl2pPr>
            <a:lvl3pPr marL="914400" indent="0" algn="l" rtl="0" eaLnBrk="0" fontAlgn="base" hangingPunct="0">
              <a:spcBef>
                <a:spcPct val="20000"/>
              </a:spcBef>
              <a:spcAft>
                <a:spcPct val="0"/>
              </a:spcAft>
              <a:buClr>
                <a:schemeClr val="hlink"/>
              </a:buClr>
              <a:buSzPct val="120000"/>
              <a:buNone/>
              <a:defRPr sz="1800" b="1">
                <a:solidFill>
                  <a:schemeClr val="tx1"/>
                </a:solidFill>
                <a:effectLst>
                  <a:outerShdw blurRad="38100" dist="38100" dir="2700000" algn="tl">
                    <a:srgbClr val="000000"/>
                  </a:outerShdw>
                </a:effectLst>
                <a:latin typeface="+mn-lt"/>
              </a:defRPr>
            </a:lvl3pPr>
            <a:lvl4pPr marL="1371600" indent="0" algn="l" rtl="0" eaLnBrk="0" fontAlgn="base" hangingPunct="0">
              <a:spcBef>
                <a:spcPct val="20000"/>
              </a:spcBef>
              <a:spcAft>
                <a:spcPct val="0"/>
              </a:spcAft>
              <a:buFont typeface="Tahoma" pitchFamily="34" charset="0"/>
              <a:buNone/>
              <a:defRPr sz="1600" b="1">
                <a:solidFill>
                  <a:schemeClr val="tx1"/>
                </a:solidFill>
                <a:effectLst>
                  <a:outerShdw blurRad="38100" dist="38100" dir="2700000" algn="tl">
                    <a:srgbClr val="000000"/>
                  </a:outerShdw>
                </a:effectLst>
                <a:latin typeface="+mn-lt"/>
              </a:defRPr>
            </a:lvl4pPr>
            <a:lvl5pPr marL="1828800" indent="0" algn="l" rtl="0" eaLnBrk="0" fontAlgn="base" hangingPunct="0">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5pPr>
            <a:lvl6pPr marL="22860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6pPr>
            <a:lvl7pPr marL="27432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7pPr>
            <a:lvl8pPr marL="32004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8pPr>
            <a:lvl9pPr marL="36576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9pPr>
          </a:lstStyle>
          <a:p>
            <a:pPr>
              <a:defRPr/>
            </a:pPr>
            <a:r>
              <a:rPr lang="fr-FR" sz="3200" dirty="0">
                <a:sym typeface="Wingdings" pitchFamily="2" charset="2"/>
              </a:rPr>
              <a:t> ACT1</a:t>
            </a:r>
            <a:endParaRPr lang="fr-FR" dirty="0"/>
          </a:p>
        </p:txBody>
      </p:sp>
      <p:sp>
        <p:nvSpPr>
          <p:cNvPr id="8" name="Espace réservé du texte 2"/>
          <p:cNvSpPr txBox="1">
            <a:spLocks/>
          </p:cNvSpPr>
          <p:nvPr/>
        </p:nvSpPr>
        <p:spPr bwMode="auto">
          <a:xfrm>
            <a:off x="3173413" y="1477963"/>
            <a:ext cx="3733800" cy="639762"/>
          </a:xfrm>
          <a:prstGeom prst="rect">
            <a:avLst/>
          </a:prstGeom>
          <a:noFill/>
          <a:ln>
            <a:noFill/>
          </a:ln>
          <a:effectLst/>
          <a:extLst/>
        </p:spPr>
        <p:txBody>
          <a:bodyPr anchor="b"/>
          <a:lstStyle>
            <a:lvl1pPr marL="0" indent="0" algn="l" rtl="0" eaLnBrk="0" fontAlgn="base" hangingPunct="0">
              <a:spcBef>
                <a:spcPct val="20000"/>
              </a:spcBef>
              <a:spcAft>
                <a:spcPct val="0"/>
              </a:spcAft>
              <a:buClr>
                <a:schemeClr val="hlink"/>
              </a:buClr>
              <a:buSzPct val="120000"/>
              <a:buNone/>
              <a:defRPr sz="2400" b="1">
                <a:solidFill>
                  <a:schemeClr val="tx1"/>
                </a:solidFill>
                <a:effectLst>
                  <a:outerShdw blurRad="38100" dist="38100" dir="2700000" algn="tl">
                    <a:srgbClr val="000000"/>
                  </a:outerShdw>
                </a:effectLst>
                <a:latin typeface="+mn-lt"/>
                <a:ea typeface="+mn-ea"/>
                <a:cs typeface="+mn-cs"/>
              </a:defRPr>
            </a:lvl1pPr>
            <a:lvl2pPr marL="457200" indent="0" algn="l" rtl="0" eaLnBrk="0" fontAlgn="base" hangingPunct="0">
              <a:spcBef>
                <a:spcPct val="20000"/>
              </a:spcBef>
              <a:spcAft>
                <a:spcPct val="0"/>
              </a:spcAft>
              <a:buFont typeface="Tahoma" pitchFamily="34" charset="0"/>
              <a:buNone/>
              <a:defRPr sz="2000" b="1">
                <a:solidFill>
                  <a:schemeClr val="tx1"/>
                </a:solidFill>
                <a:effectLst>
                  <a:outerShdw blurRad="38100" dist="38100" dir="2700000" algn="tl">
                    <a:srgbClr val="000000"/>
                  </a:outerShdw>
                </a:effectLst>
                <a:latin typeface="+mn-lt"/>
              </a:defRPr>
            </a:lvl2pPr>
            <a:lvl3pPr marL="914400" indent="0" algn="l" rtl="0" eaLnBrk="0" fontAlgn="base" hangingPunct="0">
              <a:spcBef>
                <a:spcPct val="20000"/>
              </a:spcBef>
              <a:spcAft>
                <a:spcPct val="0"/>
              </a:spcAft>
              <a:buClr>
                <a:schemeClr val="hlink"/>
              </a:buClr>
              <a:buSzPct val="120000"/>
              <a:buNone/>
              <a:defRPr sz="1800" b="1">
                <a:solidFill>
                  <a:schemeClr val="tx1"/>
                </a:solidFill>
                <a:effectLst>
                  <a:outerShdw blurRad="38100" dist="38100" dir="2700000" algn="tl">
                    <a:srgbClr val="000000"/>
                  </a:outerShdw>
                </a:effectLst>
                <a:latin typeface="+mn-lt"/>
              </a:defRPr>
            </a:lvl3pPr>
            <a:lvl4pPr marL="1371600" indent="0" algn="l" rtl="0" eaLnBrk="0" fontAlgn="base" hangingPunct="0">
              <a:spcBef>
                <a:spcPct val="20000"/>
              </a:spcBef>
              <a:spcAft>
                <a:spcPct val="0"/>
              </a:spcAft>
              <a:buFont typeface="Tahoma" pitchFamily="34" charset="0"/>
              <a:buNone/>
              <a:defRPr sz="1600" b="1">
                <a:solidFill>
                  <a:schemeClr val="tx1"/>
                </a:solidFill>
                <a:effectLst>
                  <a:outerShdw blurRad="38100" dist="38100" dir="2700000" algn="tl">
                    <a:srgbClr val="000000"/>
                  </a:outerShdw>
                </a:effectLst>
                <a:latin typeface="+mn-lt"/>
              </a:defRPr>
            </a:lvl4pPr>
            <a:lvl5pPr marL="1828800" indent="0" algn="l" rtl="0" eaLnBrk="0" fontAlgn="base" hangingPunct="0">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5pPr>
            <a:lvl6pPr marL="22860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6pPr>
            <a:lvl7pPr marL="27432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7pPr>
            <a:lvl8pPr marL="32004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8pPr>
            <a:lvl9pPr marL="36576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9pPr>
          </a:lstStyle>
          <a:p>
            <a:pPr>
              <a:defRPr/>
            </a:pPr>
            <a:r>
              <a:rPr lang="fr-FR" sz="3200" dirty="0">
                <a:sym typeface="Wingdings" pitchFamily="2" charset="2"/>
              </a:rPr>
              <a:t> narratifs</a:t>
            </a:r>
            <a:endParaRPr lang="fr-FR" dirty="0"/>
          </a:p>
        </p:txBody>
      </p:sp>
      <p:sp>
        <p:nvSpPr>
          <p:cNvPr id="9" name="Espace réservé du texte 2"/>
          <p:cNvSpPr txBox="1">
            <a:spLocks/>
          </p:cNvSpPr>
          <p:nvPr/>
        </p:nvSpPr>
        <p:spPr bwMode="auto">
          <a:xfrm>
            <a:off x="3155950" y="5538788"/>
            <a:ext cx="3473450" cy="906462"/>
          </a:xfrm>
          <a:prstGeom prst="rect">
            <a:avLst/>
          </a:prstGeom>
          <a:noFill/>
          <a:ln>
            <a:noFill/>
          </a:ln>
          <a:effectLst/>
          <a:extLst/>
        </p:spPr>
        <p:txBody>
          <a:bodyPr anchor="b"/>
          <a:lstStyle>
            <a:lvl1pPr marL="0" indent="0" algn="l" rtl="0" eaLnBrk="0" fontAlgn="base" hangingPunct="0">
              <a:spcBef>
                <a:spcPct val="20000"/>
              </a:spcBef>
              <a:spcAft>
                <a:spcPct val="0"/>
              </a:spcAft>
              <a:buClr>
                <a:schemeClr val="hlink"/>
              </a:buClr>
              <a:buSzPct val="120000"/>
              <a:buNone/>
              <a:defRPr sz="2400" b="1">
                <a:solidFill>
                  <a:schemeClr val="tx1"/>
                </a:solidFill>
                <a:effectLst>
                  <a:outerShdw blurRad="38100" dist="38100" dir="2700000" algn="tl">
                    <a:srgbClr val="000000"/>
                  </a:outerShdw>
                </a:effectLst>
                <a:latin typeface="+mn-lt"/>
                <a:ea typeface="+mn-ea"/>
                <a:cs typeface="+mn-cs"/>
              </a:defRPr>
            </a:lvl1pPr>
            <a:lvl2pPr marL="457200" indent="0" algn="l" rtl="0" eaLnBrk="0" fontAlgn="base" hangingPunct="0">
              <a:spcBef>
                <a:spcPct val="20000"/>
              </a:spcBef>
              <a:spcAft>
                <a:spcPct val="0"/>
              </a:spcAft>
              <a:buFont typeface="Tahoma" pitchFamily="34" charset="0"/>
              <a:buNone/>
              <a:defRPr sz="2000" b="1">
                <a:solidFill>
                  <a:schemeClr val="tx1"/>
                </a:solidFill>
                <a:effectLst>
                  <a:outerShdw blurRad="38100" dist="38100" dir="2700000" algn="tl">
                    <a:srgbClr val="000000"/>
                  </a:outerShdw>
                </a:effectLst>
                <a:latin typeface="+mn-lt"/>
              </a:defRPr>
            </a:lvl2pPr>
            <a:lvl3pPr marL="914400" indent="0" algn="l" rtl="0" eaLnBrk="0" fontAlgn="base" hangingPunct="0">
              <a:spcBef>
                <a:spcPct val="20000"/>
              </a:spcBef>
              <a:spcAft>
                <a:spcPct val="0"/>
              </a:spcAft>
              <a:buClr>
                <a:schemeClr val="hlink"/>
              </a:buClr>
              <a:buSzPct val="120000"/>
              <a:buNone/>
              <a:defRPr sz="1800" b="1">
                <a:solidFill>
                  <a:schemeClr val="tx1"/>
                </a:solidFill>
                <a:effectLst>
                  <a:outerShdw blurRad="38100" dist="38100" dir="2700000" algn="tl">
                    <a:srgbClr val="000000"/>
                  </a:outerShdw>
                </a:effectLst>
                <a:latin typeface="+mn-lt"/>
              </a:defRPr>
            </a:lvl3pPr>
            <a:lvl4pPr marL="1371600" indent="0" algn="l" rtl="0" eaLnBrk="0" fontAlgn="base" hangingPunct="0">
              <a:spcBef>
                <a:spcPct val="20000"/>
              </a:spcBef>
              <a:spcAft>
                <a:spcPct val="0"/>
              </a:spcAft>
              <a:buFont typeface="Tahoma" pitchFamily="34" charset="0"/>
              <a:buNone/>
              <a:defRPr sz="1600" b="1">
                <a:solidFill>
                  <a:schemeClr val="tx1"/>
                </a:solidFill>
                <a:effectLst>
                  <a:outerShdw blurRad="38100" dist="38100" dir="2700000" algn="tl">
                    <a:srgbClr val="000000"/>
                  </a:outerShdw>
                </a:effectLst>
                <a:latin typeface="+mn-lt"/>
              </a:defRPr>
            </a:lvl4pPr>
            <a:lvl5pPr marL="1828800" indent="0" algn="l" rtl="0" eaLnBrk="0" fontAlgn="base" hangingPunct="0">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5pPr>
            <a:lvl6pPr marL="22860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6pPr>
            <a:lvl7pPr marL="27432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7pPr>
            <a:lvl8pPr marL="32004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8pPr>
            <a:lvl9pPr marL="36576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9pPr>
          </a:lstStyle>
          <a:p>
            <a:pPr>
              <a:defRPr/>
            </a:pPr>
            <a:r>
              <a:rPr lang="fr-FR" sz="3200" dirty="0">
                <a:sym typeface="Wingdings" pitchFamily="2" charset="2"/>
              </a:rPr>
              <a:t> prescriptifs</a:t>
            </a:r>
          </a:p>
          <a:p>
            <a:pPr algn="ctr">
              <a:defRPr/>
            </a:pPr>
            <a:r>
              <a:rPr lang="fr-FR" i="1" dirty="0">
                <a:sym typeface="Wingdings" pitchFamily="2" charset="2"/>
              </a:rPr>
              <a:t>(</a:t>
            </a:r>
            <a:r>
              <a:rPr lang="fr-FR" sz="2000" i="1" dirty="0">
                <a:sym typeface="Wingdings" pitchFamily="2" charset="2"/>
              </a:rPr>
              <a:t>projets</a:t>
            </a:r>
            <a:r>
              <a:rPr lang="fr-FR" i="1" dirty="0">
                <a:sym typeface="Wingdings" pitchFamily="2" charset="2"/>
              </a:rPr>
              <a:t>)</a:t>
            </a:r>
            <a:endParaRPr lang="fr-FR" sz="1800" i="1" dirty="0"/>
          </a:p>
        </p:txBody>
      </p:sp>
      <p:sp>
        <p:nvSpPr>
          <p:cNvPr id="10" name="Espace réservé du texte 2"/>
          <p:cNvSpPr txBox="1">
            <a:spLocks/>
          </p:cNvSpPr>
          <p:nvPr/>
        </p:nvSpPr>
        <p:spPr bwMode="auto">
          <a:xfrm>
            <a:off x="3155950" y="4681538"/>
            <a:ext cx="3738563" cy="857250"/>
          </a:xfrm>
          <a:prstGeom prst="rect">
            <a:avLst/>
          </a:prstGeom>
          <a:noFill/>
          <a:ln>
            <a:noFill/>
          </a:ln>
          <a:effectLst/>
          <a:extLst/>
        </p:spPr>
        <p:txBody>
          <a:bodyPr anchor="b"/>
          <a:lstStyle>
            <a:lvl1pPr marL="0" indent="0" algn="l" rtl="0" eaLnBrk="0" fontAlgn="base" hangingPunct="0">
              <a:spcBef>
                <a:spcPct val="20000"/>
              </a:spcBef>
              <a:spcAft>
                <a:spcPct val="0"/>
              </a:spcAft>
              <a:buClr>
                <a:schemeClr val="hlink"/>
              </a:buClr>
              <a:buSzPct val="120000"/>
              <a:buNone/>
              <a:defRPr sz="2400" b="1">
                <a:solidFill>
                  <a:schemeClr val="tx1"/>
                </a:solidFill>
                <a:effectLst>
                  <a:outerShdw blurRad="38100" dist="38100" dir="2700000" algn="tl">
                    <a:srgbClr val="000000"/>
                  </a:outerShdw>
                </a:effectLst>
                <a:latin typeface="+mn-lt"/>
                <a:ea typeface="+mn-ea"/>
                <a:cs typeface="+mn-cs"/>
              </a:defRPr>
            </a:lvl1pPr>
            <a:lvl2pPr marL="457200" indent="0" algn="l" rtl="0" eaLnBrk="0" fontAlgn="base" hangingPunct="0">
              <a:spcBef>
                <a:spcPct val="20000"/>
              </a:spcBef>
              <a:spcAft>
                <a:spcPct val="0"/>
              </a:spcAft>
              <a:buFont typeface="Tahoma" pitchFamily="34" charset="0"/>
              <a:buNone/>
              <a:defRPr sz="2000" b="1">
                <a:solidFill>
                  <a:schemeClr val="tx1"/>
                </a:solidFill>
                <a:effectLst>
                  <a:outerShdw blurRad="38100" dist="38100" dir="2700000" algn="tl">
                    <a:srgbClr val="000000"/>
                  </a:outerShdw>
                </a:effectLst>
                <a:latin typeface="+mn-lt"/>
              </a:defRPr>
            </a:lvl2pPr>
            <a:lvl3pPr marL="914400" indent="0" algn="l" rtl="0" eaLnBrk="0" fontAlgn="base" hangingPunct="0">
              <a:spcBef>
                <a:spcPct val="20000"/>
              </a:spcBef>
              <a:spcAft>
                <a:spcPct val="0"/>
              </a:spcAft>
              <a:buClr>
                <a:schemeClr val="hlink"/>
              </a:buClr>
              <a:buSzPct val="120000"/>
              <a:buNone/>
              <a:defRPr sz="1800" b="1">
                <a:solidFill>
                  <a:schemeClr val="tx1"/>
                </a:solidFill>
                <a:effectLst>
                  <a:outerShdw blurRad="38100" dist="38100" dir="2700000" algn="tl">
                    <a:srgbClr val="000000"/>
                  </a:outerShdw>
                </a:effectLst>
                <a:latin typeface="+mn-lt"/>
              </a:defRPr>
            </a:lvl3pPr>
            <a:lvl4pPr marL="1371600" indent="0" algn="l" rtl="0" eaLnBrk="0" fontAlgn="base" hangingPunct="0">
              <a:spcBef>
                <a:spcPct val="20000"/>
              </a:spcBef>
              <a:spcAft>
                <a:spcPct val="0"/>
              </a:spcAft>
              <a:buFont typeface="Tahoma" pitchFamily="34" charset="0"/>
              <a:buNone/>
              <a:defRPr sz="1600" b="1">
                <a:solidFill>
                  <a:schemeClr val="tx1"/>
                </a:solidFill>
                <a:effectLst>
                  <a:outerShdw blurRad="38100" dist="38100" dir="2700000" algn="tl">
                    <a:srgbClr val="000000"/>
                  </a:outerShdw>
                </a:effectLst>
                <a:latin typeface="+mn-lt"/>
              </a:defRPr>
            </a:lvl4pPr>
            <a:lvl5pPr marL="1828800" indent="0" algn="l" rtl="0" eaLnBrk="0" fontAlgn="base" hangingPunct="0">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5pPr>
            <a:lvl6pPr marL="22860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6pPr>
            <a:lvl7pPr marL="27432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7pPr>
            <a:lvl8pPr marL="32004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8pPr>
            <a:lvl9pPr marL="36576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9pPr>
          </a:lstStyle>
          <a:p>
            <a:pPr>
              <a:defRPr/>
            </a:pPr>
            <a:r>
              <a:rPr lang="fr-FR" sz="3200" dirty="0">
                <a:sym typeface="Wingdings" pitchFamily="2" charset="2"/>
              </a:rPr>
              <a:t> prescriptifs</a:t>
            </a:r>
          </a:p>
          <a:p>
            <a:pPr algn="ctr">
              <a:defRPr/>
            </a:pPr>
            <a:r>
              <a:rPr lang="fr-FR" sz="2000" i="1" dirty="0">
                <a:sym typeface="Wingdings" pitchFamily="2" charset="2"/>
              </a:rPr>
              <a:t>(consignes)</a:t>
            </a:r>
            <a:endParaRPr lang="fr-FR" sz="1600" i="1" dirty="0"/>
          </a:p>
        </p:txBody>
      </p:sp>
      <p:sp>
        <p:nvSpPr>
          <p:cNvPr id="11" name="Espace réservé du texte 2"/>
          <p:cNvSpPr txBox="1">
            <a:spLocks/>
          </p:cNvSpPr>
          <p:nvPr/>
        </p:nvSpPr>
        <p:spPr bwMode="auto">
          <a:xfrm>
            <a:off x="7235825" y="5378450"/>
            <a:ext cx="1922463" cy="639763"/>
          </a:xfrm>
          <a:prstGeom prst="rect">
            <a:avLst/>
          </a:prstGeom>
          <a:noFill/>
          <a:ln>
            <a:noFill/>
          </a:ln>
          <a:effectLst/>
          <a:extLst/>
        </p:spPr>
        <p:txBody>
          <a:bodyPr anchor="b"/>
          <a:lstStyle>
            <a:lvl1pPr marL="0" indent="0" algn="l" rtl="0" eaLnBrk="0" fontAlgn="base" hangingPunct="0">
              <a:spcBef>
                <a:spcPct val="20000"/>
              </a:spcBef>
              <a:spcAft>
                <a:spcPct val="0"/>
              </a:spcAft>
              <a:buClr>
                <a:schemeClr val="hlink"/>
              </a:buClr>
              <a:buSzPct val="120000"/>
              <a:buNone/>
              <a:defRPr sz="2400" b="1">
                <a:solidFill>
                  <a:schemeClr val="tx1"/>
                </a:solidFill>
                <a:effectLst>
                  <a:outerShdw blurRad="38100" dist="38100" dir="2700000" algn="tl">
                    <a:srgbClr val="000000"/>
                  </a:outerShdw>
                </a:effectLst>
                <a:latin typeface="+mn-lt"/>
                <a:ea typeface="+mn-ea"/>
                <a:cs typeface="+mn-cs"/>
              </a:defRPr>
            </a:lvl1pPr>
            <a:lvl2pPr marL="457200" indent="0" algn="l" rtl="0" eaLnBrk="0" fontAlgn="base" hangingPunct="0">
              <a:spcBef>
                <a:spcPct val="20000"/>
              </a:spcBef>
              <a:spcAft>
                <a:spcPct val="0"/>
              </a:spcAft>
              <a:buFont typeface="Tahoma" pitchFamily="34" charset="0"/>
              <a:buNone/>
              <a:defRPr sz="2000" b="1">
                <a:solidFill>
                  <a:schemeClr val="tx1"/>
                </a:solidFill>
                <a:effectLst>
                  <a:outerShdw blurRad="38100" dist="38100" dir="2700000" algn="tl">
                    <a:srgbClr val="000000"/>
                  </a:outerShdw>
                </a:effectLst>
                <a:latin typeface="+mn-lt"/>
              </a:defRPr>
            </a:lvl2pPr>
            <a:lvl3pPr marL="914400" indent="0" algn="l" rtl="0" eaLnBrk="0" fontAlgn="base" hangingPunct="0">
              <a:spcBef>
                <a:spcPct val="20000"/>
              </a:spcBef>
              <a:spcAft>
                <a:spcPct val="0"/>
              </a:spcAft>
              <a:buClr>
                <a:schemeClr val="hlink"/>
              </a:buClr>
              <a:buSzPct val="120000"/>
              <a:buNone/>
              <a:defRPr sz="1800" b="1">
                <a:solidFill>
                  <a:schemeClr val="tx1"/>
                </a:solidFill>
                <a:effectLst>
                  <a:outerShdw blurRad="38100" dist="38100" dir="2700000" algn="tl">
                    <a:srgbClr val="000000"/>
                  </a:outerShdw>
                </a:effectLst>
                <a:latin typeface="+mn-lt"/>
              </a:defRPr>
            </a:lvl3pPr>
            <a:lvl4pPr marL="1371600" indent="0" algn="l" rtl="0" eaLnBrk="0" fontAlgn="base" hangingPunct="0">
              <a:spcBef>
                <a:spcPct val="20000"/>
              </a:spcBef>
              <a:spcAft>
                <a:spcPct val="0"/>
              </a:spcAft>
              <a:buFont typeface="Tahoma" pitchFamily="34" charset="0"/>
              <a:buNone/>
              <a:defRPr sz="1600" b="1">
                <a:solidFill>
                  <a:schemeClr val="tx1"/>
                </a:solidFill>
                <a:effectLst>
                  <a:outerShdw blurRad="38100" dist="38100" dir="2700000" algn="tl">
                    <a:srgbClr val="000000"/>
                  </a:outerShdw>
                </a:effectLst>
                <a:latin typeface="+mn-lt"/>
              </a:defRPr>
            </a:lvl4pPr>
            <a:lvl5pPr marL="1828800" indent="0" algn="l" rtl="0" eaLnBrk="0" fontAlgn="base" hangingPunct="0">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5pPr>
            <a:lvl6pPr marL="22860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6pPr>
            <a:lvl7pPr marL="27432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7pPr>
            <a:lvl8pPr marL="32004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8pPr>
            <a:lvl9pPr marL="36576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9pPr>
          </a:lstStyle>
          <a:p>
            <a:pPr>
              <a:defRPr/>
            </a:pPr>
            <a:r>
              <a:rPr lang="fr-FR" sz="3200" dirty="0">
                <a:sym typeface="Wingdings" pitchFamily="2" charset="2"/>
              </a:rPr>
              <a:t> </a:t>
            </a:r>
            <a:r>
              <a:rPr lang="fr-FR" sz="3200" dirty="0">
                <a:solidFill>
                  <a:schemeClr val="accent1">
                    <a:lumMod val="60000"/>
                    <a:lumOff val="40000"/>
                  </a:schemeClr>
                </a:solidFill>
                <a:sym typeface="Wingdings" pitchFamily="2" charset="2"/>
              </a:rPr>
              <a:t>ACT5</a:t>
            </a:r>
            <a:endParaRPr lang="fr-FR" dirty="0">
              <a:solidFill>
                <a:schemeClr val="accent1">
                  <a:lumMod val="60000"/>
                  <a:lumOff val="40000"/>
                </a:schemeClr>
              </a:solidFill>
            </a:endParaRPr>
          </a:p>
        </p:txBody>
      </p:sp>
      <p:sp>
        <p:nvSpPr>
          <p:cNvPr id="12" name="Espace réservé du texte 2"/>
          <p:cNvSpPr txBox="1">
            <a:spLocks/>
          </p:cNvSpPr>
          <p:nvPr/>
        </p:nvSpPr>
        <p:spPr bwMode="auto">
          <a:xfrm>
            <a:off x="7235825" y="4648200"/>
            <a:ext cx="1876425" cy="639763"/>
          </a:xfrm>
          <a:prstGeom prst="rect">
            <a:avLst/>
          </a:prstGeom>
          <a:noFill/>
          <a:ln>
            <a:noFill/>
          </a:ln>
          <a:effectLst/>
          <a:extLst/>
        </p:spPr>
        <p:txBody>
          <a:bodyPr anchor="b"/>
          <a:lstStyle>
            <a:lvl1pPr marL="0" indent="0" algn="l" rtl="0" eaLnBrk="0" fontAlgn="base" hangingPunct="0">
              <a:spcBef>
                <a:spcPct val="20000"/>
              </a:spcBef>
              <a:spcAft>
                <a:spcPct val="0"/>
              </a:spcAft>
              <a:buClr>
                <a:schemeClr val="hlink"/>
              </a:buClr>
              <a:buSzPct val="120000"/>
              <a:buNone/>
              <a:defRPr sz="2400" b="1">
                <a:solidFill>
                  <a:schemeClr val="tx1"/>
                </a:solidFill>
                <a:effectLst>
                  <a:outerShdw blurRad="38100" dist="38100" dir="2700000" algn="tl">
                    <a:srgbClr val="000000"/>
                  </a:outerShdw>
                </a:effectLst>
                <a:latin typeface="+mn-lt"/>
                <a:ea typeface="+mn-ea"/>
                <a:cs typeface="+mn-cs"/>
              </a:defRPr>
            </a:lvl1pPr>
            <a:lvl2pPr marL="457200" indent="0" algn="l" rtl="0" eaLnBrk="0" fontAlgn="base" hangingPunct="0">
              <a:spcBef>
                <a:spcPct val="20000"/>
              </a:spcBef>
              <a:spcAft>
                <a:spcPct val="0"/>
              </a:spcAft>
              <a:buFont typeface="Tahoma" pitchFamily="34" charset="0"/>
              <a:buNone/>
              <a:defRPr sz="2000" b="1">
                <a:solidFill>
                  <a:schemeClr val="tx1"/>
                </a:solidFill>
                <a:effectLst>
                  <a:outerShdw blurRad="38100" dist="38100" dir="2700000" algn="tl">
                    <a:srgbClr val="000000"/>
                  </a:outerShdw>
                </a:effectLst>
                <a:latin typeface="+mn-lt"/>
              </a:defRPr>
            </a:lvl2pPr>
            <a:lvl3pPr marL="914400" indent="0" algn="l" rtl="0" eaLnBrk="0" fontAlgn="base" hangingPunct="0">
              <a:spcBef>
                <a:spcPct val="20000"/>
              </a:spcBef>
              <a:spcAft>
                <a:spcPct val="0"/>
              </a:spcAft>
              <a:buClr>
                <a:schemeClr val="hlink"/>
              </a:buClr>
              <a:buSzPct val="120000"/>
              <a:buNone/>
              <a:defRPr sz="1800" b="1">
                <a:solidFill>
                  <a:schemeClr val="tx1"/>
                </a:solidFill>
                <a:effectLst>
                  <a:outerShdw blurRad="38100" dist="38100" dir="2700000" algn="tl">
                    <a:srgbClr val="000000"/>
                  </a:outerShdw>
                </a:effectLst>
                <a:latin typeface="+mn-lt"/>
              </a:defRPr>
            </a:lvl3pPr>
            <a:lvl4pPr marL="1371600" indent="0" algn="l" rtl="0" eaLnBrk="0" fontAlgn="base" hangingPunct="0">
              <a:spcBef>
                <a:spcPct val="20000"/>
              </a:spcBef>
              <a:spcAft>
                <a:spcPct val="0"/>
              </a:spcAft>
              <a:buFont typeface="Tahoma" pitchFamily="34" charset="0"/>
              <a:buNone/>
              <a:defRPr sz="1600" b="1">
                <a:solidFill>
                  <a:schemeClr val="tx1"/>
                </a:solidFill>
                <a:effectLst>
                  <a:outerShdw blurRad="38100" dist="38100" dir="2700000" algn="tl">
                    <a:srgbClr val="000000"/>
                  </a:outerShdw>
                </a:effectLst>
                <a:latin typeface="+mn-lt"/>
              </a:defRPr>
            </a:lvl4pPr>
            <a:lvl5pPr marL="1828800" indent="0" algn="l" rtl="0" eaLnBrk="0" fontAlgn="base" hangingPunct="0">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5pPr>
            <a:lvl6pPr marL="22860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6pPr>
            <a:lvl7pPr marL="27432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7pPr>
            <a:lvl8pPr marL="32004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8pPr>
            <a:lvl9pPr marL="36576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9pPr>
          </a:lstStyle>
          <a:p>
            <a:pPr algn="ctr">
              <a:defRPr/>
            </a:pPr>
            <a:r>
              <a:rPr lang="fr-FR" sz="3200" dirty="0">
                <a:sym typeface="Wingdings" pitchFamily="2" charset="2"/>
              </a:rPr>
              <a:t> </a:t>
            </a:r>
            <a:r>
              <a:rPr lang="fr-FR" sz="3200" dirty="0">
                <a:solidFill>
                  <a:schemeClr val="accent1">
                    <a:lumMod val="60000"/>
                    <a:lumOff val="40000"/>
                  </a:schemeClr>
                </a:solidFill>
              </a:rPr>
              <a:t>ACT4</a:t>
            </a:r>
            <a:endParaRPr lang="fr-FR" dirty="0">
              <a:solidFill>
                <a:schemeClr val="accent1">
                  <a:lumMod val="60000"/>
                  <a:lumOff val="40000"/>
                </a:schemeClr>
              </a:solidFill>
            </a:endParaRPr>
          </a:p>
        </p:txBody>
      </p:sp>
      <p:sp>
        <p:nvSpPr>
          <p:cNvPr id="13" name="Espace réservé du texte 2"/>
          <p:cNvSpPr txBox="1">
            <a:spLocks/>
          </p:cNvSpPr>
          <p:nvPr/>
        </p:nvSpPr>
        <p:spPr bwMode="auto">
          <a:xfrm>
            <a:off x="3328988" y="3001963"/>
            <a:ext cx="3276600" cy="1312862"/>
          </a:xfrm>
          <a:prstGeom prst="rect">
            <a:avLst/>
          </a:prstGeom>
          <a:noFill/>
          <a:ln>
            <a:noFill/>
          </a:ln>
          <a:effectLst/>
          <a:extLst/>
        </p:spPr>
        <p:txBody>
          <a:bodyPr anchor="b"/>
          <a:lstStyle>
            <a:lvl1pPr marL="0" indent="0" algn="l" rtl="0" eaLnBrk="0" fontAlgn="base" hangingPunct="0">
              <a:spcBef>
                <a:spcPct val="20000"/>
              </a:spcBef>
              <a:spcAft>
                <a:spcPct val="0"/>
              </a:spcAft>
              <a:buClr>
                <a:schemeClr val="hlink"/>
              </a:buClr>
              <a:buSzPct val="120000"/>
              <a:buNone/>
              <a:defRPr sz="2400" b="1">
                <a:solidFill>
                  <a:schemeClr val="tx1"/>
                </a:solidFill>
                <a:effectLst>
                  <a:outerShdw blurRad="38100" dist="38100" dir="2700000" algn="tl">
                    <a:srgbClr val="000000"/>
                  </a:outerShdw>
                </a:effectLst>
                <a:latin typeface="+mn-lt"/>
                <a:ea typeface="+mn-ea"/>
                <a:cs typeface="+mn-cs"/>
              </a:defRPr>
            </a:lvl1pPr>
            <a:lvl2pPr marL="457200" indent="0" algn="l" rtl="0" eaLnBrk="0" fontAlgn="base" hangingPunct="0">
              <a:spcBef>
                <a:spcPct val="20000"/>
              </a:spcBef>
              <a:spcAft>
                <a:spcPct val="0"/>
              </a:spcAft>
              <a:buFont typeface="Tahoma" pitchFamily="34" charset="0"/>
              <a:buNone/>
              <a:defRPr sz="2000" b="1">
                <a:solidFill>
                  <a:schemeClr val="tx1"/>
                </a:solidFill>
                <a:effectLst>
                  <a:outerShdw blurRad="38100" dist="38100" dir="2700000" algn="tl">
                    <a:srgbClr val="000000"/>
                  </a:outerShdw>
                </a:effectLst>
                <a:latin typeface="+mn-lt"/>
              </a:defRPr>
            </a:lvl2pPr>
            <a:lvl3pPr marL="914400" indent="0" algn="l" rtl="0" eaLnBrk="0" fontAlgn="base" hangingPunct="0">
              <a:spcBef>
                <a:spcPct val="20000"/>
              </a:spcBef>
              <a:spcAft>
                <a:spcPct val="0"/>
              </a:spcAft>
              <a:buClr>
                <a:schemeClr val="hlink"/>
              </a:buClr>
              <a:buSzPct val="120000"/>
              <a:buNone/>
              <a:defRPr sz="1800" b="1">
                <a:solidFill>
                  <a:schemeClr val="tx1"/>
                </a:solidFill>
                <a:effectLst>
                  <a:outerShdw blurRad="38100" dist="38100" dir="2700000" algn="tl">
                    <a:srgbClr val="000000"/>
                  </a:outerShdw>
                </a:effectLst>
                <a:latin typeface="+mn-lt"/>
              </a:defRPr>
            </a:lvl3pPr>
            <a:lvl4pPr marL="1371600" indent="0" algn="l" rtl="0" eaLnBrk="0" fontAlgn="base" hangingPunct="0">
              <a:spcBef>
                <a:spcPct val="20000"/>
              </a:spcBef>
              <a:spcAft>
                <a:spcPct val="0"/>
              </a:spcAft>
              <a:buFont typeface="Tahoma" pitchFamily="34" charset="0"/>
              <a:buNone/>
              <a:defRPr sz="1600" b="1">
                <a:solidFill>
                  <a:schemeClr val="tx1"/>
                </a:solidFill>
                <a:effectLst>
                  <a:outerShdw blurRad="38100" dist="38100" dir="2700000" algn="tl">
                    <a:srgbClr val="000000"/>
                  </a:outerShdw>
                </a:effectLst>
                <a:latin typeface="+mn-lt"/>
              </a:defRPr>
            </a:lvl4pPr>
            <a:lvl5pPr marL="1828800" indent="0" algn="l" rtl="0" eaLnBrk="0" fontAlgn="base" hangingPunct="0">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5pPr>
            <a:lvl6pPr marL="22860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6pPr>
            <a:lvl7pPr marL="27432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7pPr>
            <a:lvl8pPr marL="32004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8pPr>
            <a:lvl9pPr marL="36576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9pPr>
          </a:lstStyle>
          <a:p>
            <a:pPr algn="just">
              <a:spcBef>
                <a:spcPts val="0"/>
              </a:spcBef>
              <a:defRPr/>
            </a:pPr>
            <a:r>
              <a:rPr lang="fr-FR" dirty="0">
                <a:sym typeface="Wingdings" pitchFamily="2" charset="2"/>
              </a:rPr>
              <a:t> </a:t>
            </a:r>
            <a:r>
              <a:rPr lang="fr-FR" sz="3200" dirty="0"/>
              <a:t>Explicatifs</a:t>
            </a:r>
          </a:p>
          <a:p>
            <a:pPr algn="just">
              <a:spcBef>
                <a:spcPts val="0"/>
              </a:spcBef>
              <a:defRPr/>
            </a:pPr>
            <a:r>
              <a:rPr lang="fr-FR" sz="3200" dirty="0"/>
              <a:t>    </a:t>
            </a:r>
            <a:r>
              <a:rPr lang="fr-FR" dirty="0"/>
              <a:t>polymorphes</a:t>
            </a:r>
            <a:endParaRPr lang="fr-FR" sz="1800" dirty="0"/>
          </a:p>
        </p:txBody>
      </p:sp>
      <p:sp>
        <p:nvSpPr>
          <p:cNvPr id="14" name="Espace réservé du texte 2"/>
          <p:cNvSpPr txBox="1">
            <a:spLocks/>
          </p:cNvSpPr>
          <p:nvPr/>
        </p:nvSpPr>
        <p:spPr bwMode="auto">
          <a:xfrm>
            <a:off x="3173413" y="2566988"/>
            <a:ext cx="4038600" cy="639762"/>
          </a:xfrm>
          <a:prstGeom prst="rect">
            <a:avLst/>
          </a:prstGeom>
          <a:noFill/>
          <a:ln>
            <a:noFill/>
          </a:ln>
          <a:effectLst/>
          <a:extLst/>
        </p:spPr>
        <p:txBody>
          <a:bodyPr anchor="b"/>
          <a:lstStyle>
            <a:lvl1pPr marL="0" indent="0" algn="l" rtl="0" eaLnBrk="0" fontAlgn="base" hangingPunct="0">
              <a:spcBef>
                <a:spcPct val="20000"/>
              </a:spcBef>
              <a:spcAft>
                <a:spcPct val="0"/>
              </a:spcAft>
              <a:buClr>
                <a:schemeClr val="hlink"/>
              </a:buClr>
              <a:buSzPct val="120000"/>
              <a:buNone/>
              <a:defRPr sz="2400" b="1">
                <a:solidFill>
                  <a:schemeClr val="tx1"/>
                </a:solidFill>
                <a:effectLst>
                  <a:outerShdw blurRad="38100" dist="38100" dir="2700000" algn="tl">
                    <a:srgbClr val="000000"/>
                  </a:outerShdw>
                </a:effectLst>
                <a:latin typeface="+mn-lt"/>
                <a:ea typeface="+mn-ea"/>
                <a:cs typeface="+mn-cs"/>
              </a:defRPr>
            </a:lvl1pPr>
            <a:lvl2pPr marL="457200" indent="0" algn="l" rtl="0" eaLnBrk="0" fontAlgn="base" hangingPunct="0">
              <a:spcBef>
                <a:spcPct val="20000"/>
              </a:spcBef>
              <a:spcAft>
                <a:spcPct val="0"/>
              </a:spcAft>
              <a:buFont typeface="Tahoma" pitchFamily="34" charset="0"/>
              <a:buNone/>
              <a:defRPr sz="2000" b="1">
                <a:solidFill>
                  <a:schemeClr val="tx1"/>
                </a:solidFill>
                <a:effectLst>
                  <a:outerShdw blurRad="38100" dist="38100" dir="2700000" algn="tl">
                    <a:srgbClr val="000000"/>
                  </a:outerShdw>
                </a:effectLst>
                <a:latin typeface="+mn-lt"/>
              </a:defRPr>
            </a:lvl2pPr>
            <a:lvl3pPr marL="914400" indent="0" algn="l" rtl="0" eaLnBrk="0" fontAlgn="base" hangingPunct="0">
              <a:spcBef>
                <a:spcPct val="20000"/>
              </a:spcBef>
              <a:spcAft>
                <a:spcPct val="0"/>
              </a:spcAft>
              <a:buClr>
                <a:schemeClr val="hlink"/>
              </a:buClr>
              <a:buSzPct val="120000"/>
              <a:buNone/>
              <a:defRPr sz="1800" b="1">
                <a:solidFill>
                  <a:schemeClr val="tx1"/>
                </a:solidFill>
                <a:effectLst>
                  <a:outerShdw blurRad="38100" dist="38100" dir="2700000" algn="tl">
                    <a:srgbClr val="000000"/>
                  </a:outerShdw>
                </a:effectLst>
                <a:latin typeface="+mn-lt"/>
              </a:defRPr>
            </a:lvl3pPr>
            <a:lvl4pPr marL="1371600" indent="0" algn="l" rtl="0" eaLnBrk="0" fontAlgn="base" hangingPunct="0">
              <a:spcBef>
                <a:spcPct val="20000"/>
              </a:spcBef>
              <a:spcAft>
                <a:spcPct val="0"/>
              </a:spcAft>
              <a:buFont typeface="Tahoma" pitchFamily="34" charset="0"/>
              <a:buNone/>
              <a:defRPr sz="1600" b="1">
                <a:solidFill>
                  <a:schemeClr val="tx1"/>
                </a:solidFill>
                <a:effectLst>
                  <a:outerShdw blurRad="38100" dist="38100" dir="2700000" algn="tl">
                    <a:srgbClr val="000000"/>
                  </a:outerShdw>
                </a:effectLst>
                <a:latin typeface="+mn-lt"/>
              </a:defRPr>
            </a:lvl4pPr>
            <a:lvl5pPr marL="1828800" indent="0" algn="l" rtl="0" eaLnBrk="0" fontAlgn="base" hangingPunct="0">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5pPr>
            <a:lvl6pPr marL="22860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6pPr>
            <a:lvl7pPr marL="27432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7pPr>
            <a:lvl8pPr marL="32004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8pPr>
            <a:lvl9pPr marL="36576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9pPr>
          </a:lstStyle>
          <a:p>
            <a:pPr>
              <a:defRPr/>
            </a:pPr>
            <a:r>
              <a:rPr lang="fr-FR" sz="3200" dirty="0">
                <a:sym typeface="Wingdings" pitchFamily="2" charset="2"/>
              </a:rPr>
              <a:t> </a:t>
            </a:r>
            <a:r>
              <a:rPr lang="fr-FR" sz="3200" dirty="0"/>
              <a:t>Explicatifs</a:t>
            </a:r>
            <a:endParaRPr lang="fr-FR" dirty="0"/>
          </a:p>
        </p:txBody>
      </p:sp>
      <p:sp>
        <p:nvSpPr>
          <p:cNvPr id="15" name="Espace réservé du texte 2"/>
          <p:cNvSpPr txBox="1">
            <a:spLocks/>
          </p:cNvSpPr>
          <p:nvPr/>
        </p:nvSpPr>
        <p:spPr bwMode="auto">
          <a:xfrm>
            <a:off x="7259638" y="3338513"/>
            <a:ext cx="1828800" cy="639762"/>
          </a:xfrm>
          <a:prstGeom prst="rect">
            <a:avLst/>
          </a:prstGeom>
          <a:noFill/>
          <a:ln>
            <a:noFill/>
          </a:ln>
          <a:effectLst/>
          <a:extLst/>
        </p:spPr>
        <p:txBody>
          <a:bodyPr anchor="b"/>
          <a:lstStyle>
            <a:lvl1pPr marL="0" indent="0" algn="l" rtl="0" eaLnBrk="0" fontAlgn="base" hangingPunct="0">
              <a:spcBef>
                <a:spcPct val="20000"/>
              </a:spcBef>
              <a:spcAft>
                <a:spcPct val="0"/>
              </a:spcAft>
              <a:buClr>
                <a:schemeClr val="hlink"/>
              </a:buClr>
              <a:buSzPct val="120000"/>
              <a:buNone/>
              <a:defRPr sz="2400" b="1">
                <a:solidFill>
                  <a:schemeClr val="tx1"/>
                </a:solidFill>
                <a:effectLst>
                  <a:outerShdw blurRad="38100" dist="38100" dir="2700000" algn="tl">
                    <a:srgbClr val="000000"/>
                  </a:outerShdw>
                </a:effectLst>
                <a:latin typeface="+mn-lt"/>
                <a:ea typeface="+mn-ea"/>
                <a:cs typeface="+mn-cs"/>
              </a:defRPr>
            </a:lvl1pPr>
            <a:lvl2pPr marL="457200" indent="0" algn="l" rtl="0" eaLnBrk="0" fontAlgn="base" hangingPunct="0">
              <a:spcBef>
                <a:spcPct val="20000"/>
              </a:spcBef>
              <a:spcAft>
                <a:spcPct val="0"/>
              </a:spcAft>
              <a:buFont typeface="Tahoma" pitchFamily="34" charset="0"/>
              <a:buNone/>
              <a:defRPr sz="2000" b="1">
                <a:solidFill>
                  <a:schemeClr val="tx1"/>
                </a:solidFill>
                <a:effectLst>
                  <a:outerShdw blurRad="38100" dist="38100" dir="2700000" algn="tl">
                    <a:srgbClr val="000000"/>
                  </a:outerShdw>
                </a:effectLst>
                <a:latin typeface="+mn-lt"/>
              </a:defRPr>
            </a:lvl2pPr>
            <a:lvl3pPr marL="914400" indent="0" algn="l" rtl="0" eaLnBrk="0" fontAlgn="base" hangingPunct="0">
              <a:spcBef>
                <a:spcPct val="20000"/>
              </a:spcBef>
              <a:spcAft>
                <a:spcPct val="0"/>
              </a:spcAft>
              <a:buClr>
                <a:schemeClr val="hlink"/>
              </a:buClr>
              <a:buSzPct val="120000"/>
              <a:buNone/>
              <a:defRPr sz="1800" b="1">
                <a:solidFill>
                  <a:schemeClr val="tx1"/>
                </a:solidFill>
                <a:effectLst>
                  <a:outerShdw blurRad="38100" dist="38100" dir="2700000" algn="tl">
                    <a:srgbClr val="000000"/>
                  </a:outerShdw>
                </a:effectLst>
                <a:latin typeface="+mn-lt"/>
              </a:defRPr>
            </a:lvl3pPr>
            <a:lvl4pPr marL="1371600" indent="0" algn="l" rtl="0" eaLnBrk="0" fontAlgn="base" hangingPunct="0">
              <a:spcBef>
                <a:spcPct val="20000"/>
              </a:spcBef>
              <a:spcAft>
                <a:spcPct val="0"/>
              </a:spcAft>
              <a:buFont typeface="Tahoma" pitchFamily="34" charset="0"/>
              <a:buNone/>
              <a:defRPr sz="1600" b="1">
                <a:solidFill>
                  <a:schemeClr val="tx1"/>
                </a:solidFill>
                <a:effectLst>
                  <a:outerShdw blurRad="38100" dist="38100" dir="2700000" algn="tl">
                    <a:srgbClr val="000000"/>
                  </a:outerShdw>
                </a:effectLst>
                <a:latin typeface="+mn-lt"/>
              </a:defRPr>
            </a:lvl4pPr>
            <a:lvl5pPr marL="1828800" indent="0" algn="l" rtl="0" eaLnBrk="0" fontAlgn="base" hangingPunct="0">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5pPr>
            <a:lvl6pPr marL="22860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6pPr>
            <a:lvl7pPr marL="27432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7pPr>
            <a:lvl8pPr marL="32004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8pPr>
            <a:lvl9pPr marL="36576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9pPr>
          </a:lstStyle>
          <a:p>
            <a:pPr>
              <a:defRPr/>
            </a:pPr>
            <a:r>
              <a:rPr lang="fr-FR" sz="3200" dirty="0">
                <a:sym typeface="Wingdings" pitchFamily="2" charset="2"/>
              </a:rPr>
              <a:t> </a:t>
            </a:r>
            <a:r>
              <a:rPr lang="fr-FR" sz="3200" dirty="0">
                <a:solidFill>
                  <a:schemeClr val="accent1">
                    <a:lumMod val="60000"/>
                    <a:lumOff val="40000"/>
                  </a:schemeClr>
                </a:solidFill>
                <a:sym typeface="Wingdings" pitchFamily="2" charset="2"/>
              </a:rPr>
              <a:t>ACT3</a:t>
            </a:r>
            <a:endParaRPr lang="fr-FR" dirty="0">
              <a:solidFill>
                <a:schemeClr val="accent1">
                  <a:lumMod val="60000"/>
                  <a:lumOff val="40000"/>
                </a:schemeClr>
              </a:solidFill>
            </a:endParaRPr>
          </a:p>
        </p:txBody>
      </p:sp>
      <p:sp>
        <p:nvSpPr>
          <p:cNvPr id="16" name="Espace réservé du texte 2"/>
          <p:cNvSpPr txBox="1">
            <a:spLocks/>
          </p:cNvSpPr>
          <p:nvPr/>
        </p:nvSpPr>
        <p:spPr bwMode="auto">
          <a:xfrm>
            <a:off x="7259638" y="2497138"/>
            <a:ext cx="1884362" cy="639762"/>
          </a:xfrm>
          <a:prstGeom prst="rect">
            <a:avLst/>
          </a:prstGeom>
          <a:noFill/>
          <a:ln>
            <a:noFill/>
          </a:ln>
          <a:effectLst/>
          <a:extLst/>
        </p:spPr>
        <p:txBody>
          <a:bodyPr anchor="b"/>
          <a:lstStyle>
            <a:lvl1pPr marL="0" indent="0" algn="l" rtl="0" eaLnBrk="0" fontAlgn="base" hangingPunct="0">
              <a:spcBef>
                <a:spcPct val="20000"/>
              </a:spcBef>
              <a:spcAft>
                <a:spcPct val="0"/>
              </a:spcAft>
              <a:buClr>
                <a:schemeClr val="hlink"/>
              </a:buClr>
              <a:buSzPct val="120000"/>
              <a:buNone/>
              <a:defRPr sz="2400" b="1">
                <a:solidFill>
                  <a:schemeClr val="tx1"/>
                </a:solidFill>
                <a:effectLst>
                  <a:outerShdw blurRad="38100" dist="38100" dir="2700000" algn="tl">
                    <a:srgbClr val="000000"/>
                  </a:outerShdw>
                </a:effectLst>
                <a:latin typeface="+mn-lt"/>
                <a:ea typeface="+mn-ea"/>
                <a:cs typeface="+mn-cs"/>
              </a:defRPr>
            </a:lvl1pPr>
            <a:lvl2pPr marL="457200" indent="0" algn="l" rtl="0" eaLnBrk="0" fontAlgn="base" hangingPunct="0">
              <a:spcBef>
                <a:spcPct val="20000"/>
              </a:spcBef>
              <a:spcAft>
                <a:spcPct val="0"/>
              </a:spcAft>
              <a:buFont typeface="Tahoma" pitchFamily="34" charset="0"/>
              <a:buNone/>
              <a:defRPr sz="2000" b="1">
                <a:solidFill>
                  <a:schemeClr val="tx1"/>
                </a:solidFill>
                <a:effectLst>
                  <a:outerShdw blurRad="38100" dist="38100" dir="2700000" algn="tl">
                    <a:srgbClr val="000000"/>
                  </a:outerShdw>
                </a:effectLst>
                <a:latin typeface="+mn-lt"/>
              </a:defRPr>
            </a:lvl2pPr>
            <a:lvl3pPr marL="914400" indent="0" algn="l" rtl="0" eaLnBrk="0" fontAlgn="base" hangingPunct="0">
              <a:spcBef>
                <a:spcPct val="20000"/>
              </a:spcBef>
              <a:spcAft>
                <a:spcPct val="0"/>
              </a:spcAft>
              <a:buClr>
                <a:schemeClr val="hlink"/>
              </a:buClr>
              <a:buSzPct val="120000"/>
              <a:buNone/>
              <a:defRPr sz="1800" b="1">
                <a:solidFill>
                  <a:schemeClr val="tx1"/>
                </a:solidFill>
                <a:effectLst>
                  <a:outerShdw blurRad="38100" dist="38100" dir="2700000" algn="tl">
                    <a:srgbClr val="000000"/>
                  </a:outerShdw>
                </a:effectLst>
                <a:latin typeface="+mn-lt"/>
              </a:defRPr>
            </a:lvl3pPr>
            <a:lvl4pPr marL="1371600" indent="0" algn="l" rtl="0" eaLnBrk="0" fontAlgn="base" hangingPunct="0">
              <a:spcBef>
                <a:spcPct val="20000"/>
              </a:spcBef>
              <a:spcAft>
                <a:spcPct val="0"/>
              </a:spcAft>
              <a:buFont typeface="Tahoma" pitchFamily="34" charset="0"/>
              <a:buNone/>
              <a:defRPr sz="1600" b="1">
                <a:solidFill>
                  <a:schemeClr val="tx1"/>
                </a:solidFill>
                <a:effectLst>
                  <a:outerShdw blurRad="38100" dist="38100" dir="2700000" algn="tl">
                    <a:srgbClr val="000000"/>
                  </a:outerShdw>
                </a:effectLst>
                <a:latin typeface="+mn-lt"/>
              </a:defRPr>
            </a:lvl4pPr>
            <a:lvl5pPr marL="1828800" indent="0" algn="l" rtl="0" eaLnBrk="0" fontAlgn="base" hangingPunct="0">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5pPr>
            <a:lvl6pPr marL="22860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6pPr>
            <a:lvl7pPr marL="27432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7pPr>
            <a:lvl8pPr marL="32004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8pPr>
            <a:lvl9pPr marL="3657600" indent="0" algn="l" rtl="0" fontAlgn="base">
              <a:spcBef>
                <a:spcPct val="20000"/>
              </a:spcBef>
              <a:spcAft>
                <a:spcPct val="0"/>
              </a:spcAft>
              <a:buClr>
                <a:schemeClr val="hlink"/>
              </a:buClr>
              <a:buSzPct val="80000"/>
              <a:buFont typeface="Wingdings" pitchFamily="2" charset="2"/>
              <a:buNone/>
              <a:defRPr sz="1600" b="1">
                <a:solidFill>
                  <a:schemeClr val="tx1"/>
                </a:solidFill>
                <a:effectLst>
                  <a:outerShdw blurRad="38100" dist="38100" dir="2700000" algn="tl">
                    <a:srgbClr val="000000"/>
                  </a:outerShdw>
                </a:effectLst>
                <a:latin typeface="+mn-lt"/>
              </a:defRPr>
            </a:lvl9pPr>
          </a:lstStyle>
          <a:p>
            <a:pPr>
              <a:defRPr/>
            </a:pPr>
            <a:r>
              <a:rPr lang="fr-FR" sz="3200" dirty="0">
                <a:sym typeface="Wingdings" pitchFamily="2" charset="2"/>
              </a:rPr>
              <a:t> ACT2</a:t>
            </a:r>
            <a:endParaRPr lang="fr-FR" dirty="0"/>
          </a:p>
        </p:txBody>
      </p:sp>
      <p:sp>
        <p:nvSpPr>
          <p:cNvPr id="20" name="Accolade ouvrante 19"/>
          <p:cNvSpPr/>
          <p:nvPr/>
        </p:nvSpPr>
        <p:spPr>
          <a:xfrm>
            <a:off x="2890838" y="2887663"/>
            <a:ext cx="438150" cy="1427162"/>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fr-FR">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8" name="Accolade ouvrante 17"/>
          <p:cNvSpPr/>
          <p:nvPr/>
        </p:nvSpPr>
        <p:spPr>
          <a:xfrm flipV="1">
            <a:off x="2757488" y="4760913"/>
            <a:ext cx="519112" cy="1201737"/>
          </a:xfrm>
          <a:prstGeom prst="leftBrace">
            <a:avLst/>
          </a:prstGeom>
          <a:ln>
            <a:solidFill>
              <a:schemeClr val="tx2"/>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fr-FR">
              <a:solidFill>
                <a:schemeClr val="accent4">
                  <a:lumMod val="10000"/>
                </a:schemeClr>
              </a:solidFill>
            </a:endParaRPr>
          </a:p>
        </p:txBody>
      </p:sp>
      <p:sp>
        <p:nvSpPr>
          <p:cNvPr id="6" name="Rectangle 5"/>
          <p:cNvSpPr/>
          <p:nvPr/>
        </p:nvSpPr>
        <p:spPr>
          <a:xfrm>
            <a:off x="6907212" y="6260584"/>
            <a:ext cx="2181225" cy="369332"/>
          </a:xfrm>
          <a:prstGeom prst="rect">
            <a:avLst/>
          </a:prstGeom>
        </p:spPr>
        <p:txBody>
          <a:bodyPr wrap="square">
            <a:spAutoFit/>
          </a:bodyPr>
          <a:lstStyle/>
          <a:p>
            <a:pPr>
              <a:defRPr/>
            </a:pPr>
            <a:r>
              <a:rPr lang="fr-FR" dirty="0">
                <a:solidFill>
                  <a:schemeClr val="accent1">
                    <a:lumMod val="60000"/>
                    <a:lumOff val="40000"/>
                  </a:schemeClr>
                </a:solidFill>
                <a:sym typeface="Wingdings" pitchFamily="2" charset="2"/>
              </a:rPr>
              <a:t>Document conservé</a:t>
            </a:r>
            <a:endParaRPr lang="fr-FR" dirty="0">
              <a:solidFill>
                <a:schemeClr val="accent1">
                  <a:lumMod val="60000"/>
                  <a:lumOff val="40000"/>
                </a:schemeClr>
              </a:solidFill>
            </a:endParaRPr>
          </a:p>
        </p:txBody>
      </p:sp>
    </p:spTree>
    <p:extLst>
      <p:ext uri="{BB962C8B-B14F-4D97-AF65-F5344CB8AC3E}">
        <p14:creationId xmlns:p14="http://schemas.microsoft.com/office/powerpoint/2010/main" val="7500994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ircle(in)">
                                      <p:cBhvr>
                                        <p:cTn id="7" dur="20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circle(in)">
                                      <p:cBhvr>
                                        <p:cTn id="12" dur="2000"/>
                                        <p:tgtEl>
                                          <p:spTgt spid="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circle(in)">
                                      <p:cBhvr>
                                        <p:cTn id="17" dur="2000"/>
                                        <p:tgtEl>
                                          <p:spTgt spid="1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circle(in)">
                                      <p:cBhvr>
                                        <p:cTn id="22" dur="2000"/>
                                        <p:tgtEl>
                                          <p:spTgt spid="1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circle(in)">
                                      <p:cBhvr>
                                        <p:cTn id="27"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1" grpId="0"/>
      <p:bldP spid="12" grpId="0"/>
      <p:bldP spid="15" grpId="0"/>
      <p:bldP spid="16"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defRPr/>
            </a:pPr>
            <a:r>
              <a:rPr lang="fr-FR" dirty="0"/>
              <a:t>Des textes qui … </a:t>
            </a:r>
          </a:p>
        </p:txBody>
      </p:sp>
      <p:sp>
        <p:nvSpPr>
          <p:cNvPr id="3" name="Espace réservé du texte 2"/>
          <p:cNvSpPr>
            <a:spLocks noGrp="1"/>
          </p:cNvSpPr>
          <p:nvPr>
            <p:ph type="body" idx="1"/>
          </p:nvPr>
        </p:nvSpPr>
        <p:spPr/>
        <p:txBody>
          <a:bodyPr/>
          <a:lstStyle/>
          <a:p>
            <a:pPr>
              <a:defRPr/>
            </a:pPr>
            <a:r>
              <a:rPr lang="fr-FR" sz="2800" dirty="0"/>
              <a:t>Racontent (ACT1)</a:t>
            </a:r>
            <a:endParaRPr lang="fr-FR" dirty="0"/>
          </a:p>
        </p:txBody>
      </p:sp>
      <p:sp>
        <p:nvSpPr>
          <p:cNvPr id="4" name="Espace réservé du contenu 3"/>
          <p:cNvSpPr>
            <a:spLocks noGrp="1"/>
          </p:cNvSpPr>
          <p:nvPr>
            <p:ph sz="half" idx="2"/>
          </p:nvPr>
        </p:nvSpPr>
        <p:spPr>
          <a:xfrm>
            <a:off x="457200" y="2174875"/>
            <a:ext cx="4040188" cy="4530725"/>
          </a:xfrm>
        </p:spPr>
        <p:txBody>
          <a:bodyPr/>
          <a:lstStyle/>
          <a:p>
            <a:pPr>
              <a:defRPr/>
            </a:pPr>
            <a:r>
              <a:rPr lang="fr-FR" dirty="0"/>
              <a:t>Contes, fables,</a:t>
            </a:r>
          </a:p>
          <a:p>
            <a:pPr>
              <a:defRPr/>
            </a:pPr>
            <a:r>
              <a:rPr lang="fr-FR" dirty="0"/>
              <a:t>Nouvelles, romans,</a:t>
            </a:r>
          </a:p>
          <a:p>
            <a:pPr>
              <a:defRPr/>
            </a:pPr>
            <a:r>
              <a:rPr lang="fr-FR" dirty="0"/>
              <a:t> récits d’expériences,</a:t>
            </a:r>
          </a:p>
          <a:p>
            <a:pPr>
              <a:defRPr/>
            </a:pPr>
            <a:r>
              <a:rPr lang="fr-FR" dirty="0"/>
              <a:t>Poèmes,</a:t>
            </a:r>
          </a:p>
          <a:p>
            <a:pPr>
              <a:defRPr/>
            </a:pPr>
            <a:r>
              <a:rPr lang="fr-FR" dirty="0"/>
              <a:t>Journal intime,</a:t>
            </a:r>
          </a:p>
          <a:p>
            <a:pPr>
              <a:defRPr/>
            </a:pPr>
            <a:r>
              <a:rPr lang="fr-FR" dirty="0"/>
              <a:t>Histoires drôles,</a:t>
            </a:r>
          </a:p>
          <a:p>
            <a:pPr>
              <a:defRPr/>
            </a:pPr>
            <a:r>
              <a:rPr lang="fr-FR" dirty="0"/>
              <a:t>Témoignages,</a:t>
            </a:r>
          </a:p>
          <a:p>
            <a:pPr>
              <a:defRPr/>
            </a:pPr>
            <a:r>
              <a:rPr lang="fr-FR" dirty="0"/>
              <a:t>Mythes,</a:t>
            </a:r>
          </a:p>
          <a:p>
            <a:pPr>
              <a:defRPr/>
            </a:pPr>
            <a:r>
              <a:rPr lang="fr-FR" dirty="0"/>
              <a:t>Prévisions météo,</a:t>
            </a:r>
          </a:p>
          <a:p>
            <a:pPr>
              <a:defRPr/>
            </a:pPr>
            <a:r>
              <a:rPr lang="fr-FR" dirty="0"/>
              <a:t>…</a:t>
            </a:r>
          </a:p>
          <a:p>
            <a:pPr>
              <a:defRPr/>
            </a:pPr>
            <a:endParaRPr lang="fr-FR" dirty="0"/>
          </a:p>
          <a:p>
            <a:pPr>
              <a:defRPr/>
            </a:pPr>
            <a:endParaRPr lang="fr-FR" dirty="0"/>
          </a:p>
        </p:txBody>
      </p:sp>
      <p:sp>
        <p:nvSpPr>
          <p:cNvPr id="5" name="Espace réservé du texte 4"/>
          <p:cNvSpPr>
            <a:spLocks noGrp="1"/>
          </p:cNvSpPr>
          <p:nvPr>
            <p:ph type="body" sz="quarter" idx="3"/>
          </p:nvPr>
        </p:nvSpPr>
        <p:spPr>
          <a:xfrm>
            <a:off x="4645025" y="1535113"/>
            <a:ext cx="4498975" cy="639762"/>
          </a:xfrm>
        </p:spPr>
        <p:txBody>
          <a:bodyPr/>
          <a:lstStyle/>
          <a:p>
            <a:pPr>
              <a:defRPr/>
            </a:pPr>
            <a:r>
              <a:rPr lang="fr-FR" sz="2800" dirty="0"/>
              <a:t>Expliquent  (ACT2 et </a:t>
            </a:r>
            <a:r>
              <a:rPr lang="fr-FR" sz="2800" dirty="0">
                <a:solidFill>
                  <a:schemeClr val="accent1"/>
                </a:solidFill>
              </a:rPr>
              <a:t>3</a:t>
            </a:r>
            <a:r>
              <a:rPr lang="fr-FR" sz="2800" dirty="0"/>
              <a:t>)</a:t>
            </a:r>
            <a:endParaRPr lang="fr-FR" dirty="0"/>
          </a:p>
        </p:txBody>
      </p:sp>
      <p:sp>
        <p:nvSpPr>
          <p:cNvPr id="6" name="Espace réservé du contenu 5"/>
          <p:cNvSpPr>
            <a:spLocks noGrp="1"/>
          </p:cNvSpPr>
          <p:nvPr>
            <p:ph sz="quarter" idx="4"/>
          </p:nvPr>
        </p:nvSpPr>
        <p:spPr>
          <a:xfrm>
            <a:off x="4645025" y="2174874"/>
            <a:ext cx="4041775" cy="4683125"/>
          </a:xfrm>
        </p:spPr>
        <p:txBody>
          <a:bodyPr/>
          <a:lstStyle/>
          <a:p>
            <a:pPr>
              <a:defRPr/>
            </a:pPr>
            <a:r>
              <a:rPr lang="fr-FR" dirty="0"/>
              <a:t>Manuels,</a:t>
            </a:r>
          </a:p>
          <a:p>
            <a:pPr>
              <a:defRPr/>
            </a:pPr>
            <a:r>
              <a:rPr lang="fr-FR" dirty="0"/>
              <a:t>Usuels,</a:t>
            </a:r>
          </a:p>
          <a:p>
            <a:pPr>
              <a:defRPr/>
            </a:pPr>
            <a:r>
              <a:rPr lang="fr-FR" dirty="0"/>
              <a:t>Encyclopédies,</a:t>
            </a:r>
          </a:p>
          <a:p>
            <a:pPr>
              <a:defRPr/>
            </a:pPr>
            <a:r>
              <a:rPr lang="fr-FR" dirty="0"/>
              <a:t>Contes des origines,</a:t>
            </a:r>
          </a:p>
          <a:p>
            <a:pPr>
              <a:defRPr/>
            </a:pPr>
            <a:r>
              <a:rPr lang="fr-FR" dirty="0"/>
              <a:t>Fiches techniques,</a:t>
            </a:r>
          </a:p>
          <a:p>
            <a:pPr>
              <a:defRPr/>
            </a:pPr>
            <a:r>
              <a:rPr lang="fr-FR" dirty="0"/>
              <a:t>Articles scientifiques,</a:t>
            </a:r>
          </a:p>
          <a:p>
            <a:pPr>
              <a:defRPr/>
            </a:pPr>
            <a:r>
              <a:rPr lang="fr-FR" dirty="0"/>
              <a:t>Articles de journaux,</a:t>
            </a:r>
          </a:p>
          <a:p>
            <a:pPr>
              <a:defRPr/>
            </a:pPr>
            <a:r>
              <a:rPr lang="fr-FR" dirty="0"/>
              <a:t>Documentaires, </a:t>
            </a:r>
          </a:p>
          <a:p>
            <a:pPr>
              <a:defRPr/>
            </a:pPr>
            <a:r>
              <a:rPr lang="fr-FR" dirty="0"/>
              <a:t>Prévisions météo,</a:t>
            </a:r>
          </a:p>
          <a:p>
            <a:pPr>
              <a:defRPr/>
            </a:pPr>
            <a:r>
              <a:rPr lang="fr-FR" dirty="0"/>
              <a:t>…</a:t>
            </a:r>
          </a:p>
        </p:txBody>
      </p:sp>
    </p:spTree>
    <p:extLst>
      <p:ext uri="{BB962C8B-B14F-4D97-AF65-F5344CB8AC3E}">
        <p14:creationId xmlns:p14="http://schemas.microsoft.com/office/powerpoint/2010/main" val="2454850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P spid="5" grpId="0" build="p"/>
      <p:bldP spid="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228600" y="228600"/>
            <a:ext cx="8763000" cy="1905000"/>
          </a:xfrm>
        </p:spPr>
        <p:txBody>
          <a:bodyPr/>
          <a:lstStyle/>
          <a:p>
            <a:pPr eaLnBrk="1" hangingPunct="1">
              <a:defRPr/>
            </a:pPr>
            <a:r>
              <a:rPr lang="fr-FR" sz="2400" b="1" dirty="0">
                <a:solidFill>
                  <a:schemeClr val="tx1"/>
                </a:solidFill>
              </a:rPr>
              <a:t>Enseigner la compréhension dans toutes les disciplines</a:t>
            </a:r>
            <a:br>
              <a:rPr lang="fr-FR" sz="2400" b="1" dirty="0">
                <a:solidFill>
                  <a:schemeClr val="tx1"/>
                </a:solidFill>
              </a:rPr>
            </a:br>
            <a:r>
              <a:rPr lang="fr-FR" sz="3200" b="1" i="1" dirty="0">
                <a:solidFill>
                  <a:schemeClr val="tx1"/>
                </a:solidFill>
              </a:rPr>
              <a:t>le fil conducteur des programmes 2016</a:t>
            </a:r>
            <a:endParaRPr lang="fr-FR" i="1" dirty="0">
              <a:solidFill>
                <a:schemeClr val="hlink"/>
              </a:solidFill>
            </a:endParaRPr>
          </a:p>
        </p:txBody>
      </p:sp>
      <p:sp>
        <p:nvSpPr>
          <p:cNvPr id="22531" name="Text Box 3"/>
          <p:cNvSpPr txBox="1">
            <a:spLocks noChangeArrowheads="1"/>
          </p:cNvSpPr>
          <p:nvPr/>
        </p:nvSpPr>
        <p:spPr bwMode="auto">
          <a:xfrm>
            <a:off x="0" y="1828800"/>
            <a:ext cx="8991600" cy="7288149"/>
          </a:xfrm>
          <a:prstGeom prst="rect">
            <a:avLst/>
          </a:prstGeom>
          <a:noFill/>
          <a:ln>
            <a:noFill/>
          </a:ln>
          <a:effectLst/>
          <a:extLst/>
        </p:spPr>
        <p:txBody>
          <a:bodyPr wrap="square">
            <a:spAutoFit/>
          </a:bodyPr>
          <a:lstStyle>
            <a:lvl1pPr marL="457200" indent="-457200">
              <a:defRPr>
                <a:solidFill>
                  <a:schemeClr val="tx1"/>
                </a:solidFill>
                <a:latin typeface="Arial" charset="0"/>
              </a:defRPr>
            </a:lvl1pPr>
            <a:lvl2pPr marL="914400" indent="-457200">
              <a:defRPr>
                <a:solidFill>
                  <a:schemeClr val="tx1"/>
                </a:solidFill>
                <a:latin typeface="Arial" charset="0"/>
              </a:defRPr>
            </a:lvl2pPr>
            <a:lvl3pPr marL="1371600" indent="-457200">
              <a:defRPr>
                <a:solidFill>
                  <a:schemeClr val="tx1"/>
                </a:solidFill>
                <a:latin typeface="Arial" charset="0"/>
              </a:defRPr>
            </a:lvl3pPr>
            <a:lvl4pPr marL="1828800" indent="-457200">
              <a:defRPr>
                <a:solidFill>
                  <a:schemeClr val="tx1"/>
                </a:solidFill>
                <a:latin typeface="Arial" charset="0"/>
              </a:defRPr>
            </a:lvl4pPr>
            <a:lvl5pPr marL="2286000" indent="-457200">
              <a:defRPr>
                <a:solidFill>
                  <a:schemeClr val="tx1"/>
                </a:solidFill>
                <a:latin typeface="Arial" charset="0"/>
              </a:defRPr>
            </a:lvl5pPr>
            <a:lvl6pPr marL="2743200" indent="-457200" fontAlgn="base">
              <a:spcBef>
                <a:spcPct val="0"/>
              </a:spcBef>
              <a:spcAft>
                <a:spcPct val="0"/>
              </a:spcAft>
              <a:defRPr>
                <a:solidFill>
                  <a:schemeClr val="tx1"/>
                </a:solidFill>
                <a:latin typeface="Arial" charset="0"/>
              </a:defRPr>
            </a:lvl6pPr>
            <a:lvl7pPr marL="3200400" indent="-457200" fontAlgn="base">
              <a:spcBef>
                <a:spcPct val="0"/>
              </a:spcBef>
              <a:spcAft>
                <a:spcPct val="0"/>
              </a:spcAft>
              <a:defRPr>
                <a:solidFill>
                  <a:schemeClr val="tx1"/>
                </a:solidFill>
                <a:latin typeface="Arial" charset="0"/>
              </a:defRPr>
            </a:lvl7pPr>
            <a:lvl8pPr marL="3657600" indent="-457200" fontAlgn="base">
              <a:spcBef>
                <a:spcPct val="0"/>
              </a:spcBef>
              <a:spcAft>
                <a:spcPct val="0"/>
              </a:spcAft>
              <a:defRPr>
                <a:solidFill>
                  <a:schemeClr val="tx1"/>
                </a:solidFill>
                <a:latin typeface="Arial" charset="0"/>
              </a:defRPr>
            </a:lvl8pPr>
            <a:lvl9pPr marL="4114800" indent="-457200" fontAlgn="base">
              <a:spcBef>
                <a:spcPct val="0"/>
              </a:spcBef>
              <a:spcAft>
                <a:spcPct val="0"/>
              </a:spcAft>
              <a:defRPr>
                <a:solidFill>
                  <a:schemeClr val="tx1"/>
                </a:solidFill>
                <a:latin typeface="Arial" charset="0"/>
              </a:defRPr>
            </a:lvl9pPr>
          </a:lstStyle>
          <a:p>
            <a:pPr lvl="1">
              <a:lnSpc>
                <a:spcPct val="80000"/>
              </a:lnSpc>
              <a:spcBef>
                <a:spcPct val="50000"/>
              </a:spcBef>
              <a:buFont typeface="Arial" pitchFamily="34" charset="0"/>
              <a:buChar char="•"/>
              <a:defRPr/>
            </a:pPr>
            <a:r>
              <a:rPr lang="fr-FR" sz="2800" i="1" dirty="0">
                <a:latin typeface="Comic Sans MS" pitchFamily="66" charset="0"/>
              </a:rPr>
              <a:t>Comprendre un texte littéraire et  l’interpréter</a:t>
            </a:r>
          </a:p>
          <a:p>
            <a:pPr lvl="1">
              <a:lnSpc>
                <a:spcPct val="80000"/>
              </a:lnSpc>
              <a:spcBef>
                <a:spcPct val="50000"/>
              </a:spcBef>
              <a:buFont typeface="Arial" pitchFamily="34" charset="0"/>
              <a:buChar char="•"/>
              <a:defRPr/>
            </a:pPr>
            <a:r>
              <a:rPr lang="fr-FR" sz="2800" i="1" dirty="0">
                <a:latin typeface="Comic Sans MS" pitchFamily="66" charset="0"/>
              </a:rPr>
              <a:t>Comprendre des textes, des documents et des images</a:t>
            </a:r>
          </a:p>
          <a:p>
            <a:pPr lvl="1">
              <a:lnSpc>
                <a:spcPct val="80000"/>
              </a:lnSpc>
              <a:spcBef>
                <a:spcPct val="50000"/>
              </a:spcBef>
              <a:buFont typeface="Arial" pitchFamily="34" charset="0"/>
              <a:buChar char="•"/>
              <a:defRPr/>
            </a:pPr>
            <a:r>
              <a:rPr lang="fr-FR" sz="2800" i="1" dirty="0">
                <a:latin typeface="Comic Sans MS" pitchFamily="66" charset="0"/>
              </a:rPr>
              <a:t>Contrôler sa compréhension</a:t>
            </a:r>
          </a:p>
          <a:p>
            <a:pPr lvl="1">
              <a:lnSpc>
                <a:spcPct val="80000"/>
              </a:lnSpc>
              <a:spcBef>
                <a:spcPct val="50000"/>
              </a:spcBef>
              <a:buFont typeface="Arial" pitchFamily="34" charset="0"/>
              <a:buChar char="•"/>
              <a:defRPr/>
            </a:pPr>
            <a:r>
              <a:rPr lang="fr-FR" sz="2800" i="1" dirty="0">
                <a:solidFill>
                  <a:schemeClr val="accent1"/>
                </a:solidFill>
                <a:effectLst>
                  <a:outerShdw blurRad="38100" dist="38100" dir="2700000" algn="tl">
                    <a:srgbClr val="000000">
                      <a:alpha val="43137"/>
                    </a:srgbClr>
                  </a:outerShdw>
                </a:effectLst>
                <a:latin typeface="Comic Sans MS" pitchFamily="66" charset="0"/>
              </a:rPr>
              <a:t>Écrire à la main, écrire avec un clavier</a:t>
            </a:r>
          </a:p>
          <a:p>
            <a:pPr lvl="1">
              <a:lnSpc>
                <a:spcPct val="80000"/>
              </a:lnSpc>
              <a:spcBef>
                <a:spcPct val="50000"/>
              </a:spcBef>
              <a:buFont typeface="Arial" pitchFamily="34" charset="0"/>
              <a:buChar char="•"/>
              <a:defRPr/>
            </a:pPr>
            <a:r>
              <a:rPr lang="fr-FR" sz="2800" i="1" dirty="0">
                <a:solidFill>
                  <a:schemeClr val="accent1"/>
                </a:solidFill>
                <a:effectLst>
                  <a:outerShdw blurRad="38100" dist="38100" dir="2700000" algn="tl">
                    <a:srgbClr val="000000">
                      <a:alpha val="43137"/>
                    </a:srgbClr>
                  </a:outerShdw>
                </a:effectLst>
                <a:latin typeface="Comic Sans MS" pitchFamily="66" charset="0"/>
              </a:rPr>
              <a:t>Recourir à l’écriture pour réfléchir</a:t>
            </a:r>
          </a:p>
          <a:p>
            <a:pPr lvl="1">
              <a:lnSpc>
                <a:spcPct val="80000"/>
              </a:lnSpc>
              <a:spcBef>
                <a:spcPct val="50000"/>
              </a:spcBef>
              <a:buFont typeface="Arial" pitchFamily="34" charset="0"/>
              <a:buChar char="•"/>
              <a:defRPr/>
            </a:pPr>
            <a:r>
              <a:rPr lang="fr-FR" sz="2800" i="1" dirty="0">
                <a:solidFill>
                  <a:schemeClr val="accent1"/>
                </a:solidFill>
                <a:effectLst>
                  <a:outerShdw blurRad="38100" dist="38100" dir="2700000" algn="tl">
                    <a:srgbClr val="000000">
                      <a:alpha val="43137"/>
                    </a:srgbClr>
                  </a:outerShdw>
                </a:effectLst>
                <a:latin typeface="Comic Sans MS" pitchFamily="66" charset="0"/>
              </a:rPr>
              <a:t>Produire des écrits variés</a:t>
            </a:r>
          </a:p>
          <a:p>
            <a:pPr lvl="1">
              <a:lnSpc>
                <a:spcPct val="80000"/>
              </a:lnSpc>
              <a:spcBef>
                <a:spcPct val="50000"/>
              </a:spcBef>
              <a:buFont typeface="Arial" pitchFamily="34" charset="0"/>
              <a:buChar char="•"/>
              <a:defRPr/>
            </a:pPr>
            <a:r>
              <a:rPr lang="fr-FR" sz="2800" i="1" dirty="0">
                <a:solidFill>
                  <a:schemeClr val="accent1"/>
                </a:solidFill>
                <a:effectLst>
                  <a:outerShdw blurRad="38100" dist="38100" dir="2700000" algn="tl">
                    <a:srgbClr val="000000">
                      <a:alpha val="43137"/>
                    </a:srgbClr>
                  </a:outerShdw>
                </a:effectLst>
                <a:latin typeface="Comic Sans MS" pitchFamily="66" charset="0"/>
              </a:rPr>
              <a:t>Réécrire à partir de nouvelles consignes</a:t>
            </a:r>
          </a:p>
          <a:p>
            <a:pPr lvl="1">
              <a:lnSpc>
                <a:spcPct val="80000"/>
              </a:lnSpc>
              <a:spcBef>
                <a:spcPct val="50000"/>
              </a:spcBef>
              <a:buFont typeface="Arial" pitchFamily="34" charset="0"/>
              <a:buChar char="•"/>
              <a:defRPr/>
            </a:pPr>
            <a:r>
              <a:rPr lang="fr-FR" sz="2800" i="1" dirty="0">
                <a:solidFill>
                  <a:schemeClr val="accent1"/>
                </a:solidFill>
                <a:effectLst>
                  <a:outerShdw blurRad="38100" dist="38100" dir="2700000" algn="tl">
                    <a:srgbClr val="000000">
                      <a:alpha val="43137"/>
                    </a:srgbClr>
                  </a:outerShdw>
                </a:effectLst>
                <a:latin typeface="Comic Sans MS" pitchFamily="66" charset="0"/>
              </a:rPr>
              <a:t>Prendre en compte les normes de l’écrit</a:t>
            </a:r>
          </a:p>
          <a:p>
            <a:pPr lvl="1">
              <a:lnSpc>
                <a:spcPct val="80000"/>
              </a:lnSpc>
              <a:spcBef>
                <a:spcPct val="50000"/>
              </a:spcBef>
              <a:buFont typeface="Arial" pitchFamily="34" charset="0"/>
              <a:buChar char="•"/>
              <a:defRPr/>
            </a:pPr>
            <a:endParaRPr lang="fr-FR" sz="2800" i="1" dirty="0">
              <a:latin typeface="Comic Sans MS" pitchFamily="66" charset="0"/>
            </a:endParaRPr>
          </a:p>
          <a:p>
            <a:pPr>
              <a:lnSpc>
                <a:spcPct val="80000"/>
              </a:lnSpc>
              <a:spcBef>
                <a:spcPct val="50000"/>
              </a:spcBef>
              <a:buFont typeface="Arial" pitchFamily="34" charset="0"/>
              <a:buChar char="•"/>
              <a:defRPr/>
            </a:pPr>
            <a:endParaRPr lang="fr-FR" sz="2800" dirty="0">
              <a:latin typeface="Comic Sans MS" pitchFamily="66" charset="0"/>
            </a:endParaRPr>
          </a:p>
          <a:p>
            <a:pPr marL="0" indent="0">
              <a:lnSpc>
                <a:spcPct val="80000"/>
              </a:lnSpc>
              <a:spcBef>
                <a:spcPct val="50000"/>
              </a:spcBef>
              <a:defRPr/>
            </a:pPr>
            <a:endParaRPr lang="fr-FR" sz="2800" dirty="0">
              <a:latin typeface="Comic Sans MS" pitchFamily="66" charset="0"/>
            </a:endParaRPr>
          </a:p>
          <a:p>
            <a:pPr marL="0" indent="0">
              <a:lnSpc>
                <a:spcPct val="80000"/>
              </a:lnSpc>
              <a:spcBef>
                <a:spcPct val="50000"/>
              </a:spcBef>
              <a:defRPr/>
            </a:pPr>
            <a:endParaRPr lang="fr-FR" sz="2800" dirty="0">
              <a:latin typeface="Comic Sans MS" pitchFamily="66" charset="0"/>
            </a:endParaRPr>
          </a:p>
        </p:txBody>
      </p:sp>
    </p:spTree>
    <p:extLst>
      <p:ext uri="{BB962C8B-B14F-4D97-AF65-F5344CB8AC3E}">
        <p14:creationId xmlns:p14="http://schemas.microsoft.com/office/powerpoint/2010/main" val="4094872682"/>
      </p:ext>
    </p:extLst>
  </p:cSld>
  <p:clrMapOvr>
    <a:masterClrMapping/>
  </p:clrMapOvr>
  <p:transition spd="slow" advTm="5904">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2531"/>
                                        </p:tgtEl>
                                        <p:attrNameLst>
                                          <p:attrName>style.visibility</p:attrName>
                                        </p:attrNameLst>
                                      </p:cBhvr>
                                      <p:to>
                                        <p:strVal val="visible"/>
                                      </p:to>
                                    </p:set>
                                    <p:animEffect transition="in" filter="barn(inVertical)">
                                      <p:cBhvr>
                                        <p:cTn id="7" dur="500"/>
                                        <p:tgtEl>
                                          <p:spTgt spid="2253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nodeType="clickEffect">
                                  <p:stCondLst>
                                    <p:cond delay="0"/>
                                  </p:stCondLst>
                                  <p:childTnLst>
                                    <p:set>
                                      <p:cBhvr>
                                        <p:cTn id="11" dur="1" fill="hold">
                                          <p:stCondLst>
                                            <p:cond delay="0"/>
                                          </p:stCondLst>
                                        </p:cTn>
                                        <p:tgtEl>
                                          <p:spTgt spid="22531">
                                            <p:txEl>
                                              <p:pRg st="0" end="0"/>
                                            </p:txEl>
                                          </p:spTgt>
                                        </p:tgtEl>
                                        <p:attrNameLst>
                                          <p:attrName>style.visibility</p:attrName>
                                        </p:attrNameLst>
                                      </p:cBhvr>
                                      <p:to>
                                        <p:strVal val="visible"/>
                                      </p:to>
                                    </p:set>
                                    <p:animEffect transition="in" filter="barn(inVertical)">
                                      <p:cBhvr>
                                        <p:cTn id="12" dur="500"/>
                                        <p:tgtEl>
                                          <p:spTgt spid="22531">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nodeType="clickEffect">
                                  <p:stCondLst>
                                    <p:cond delay="0"/>
                                  </p:stCondLst>
                                  <p:childTnLst>
                                    <p:set>
                                      <p:cBhvr>
                                        <p:cTn id="16" dur="1" fill="hold">
                                          <p:stCondLst>
                                            <p:cond delay="0"/>
                                          </p:stCondLst>
                                        </p:cTn>
                                        <p:tgtEl>
                                          <p:spTgt spid="22531">
                                            <p:txEl>
                                              <p:pRg st="1" end="1"/>
                                            </p:txEl>
                                          </p:spTgt>
                                        </p:tgtEl>
                                        <p:attrNameLst>
                                          <p:attrName>style.visibility</p:attrName>
                                        </p:attrNameLst>
                                      </p:cBhvr>
                                      <p:to>
                                        <p:strVal val="visible"/>
                                      </p:to>
                                    </p:set>
                                    <p:animEffect transition="in" filter="barn(inVertical)">
                                      <p:cBhvr>
                                        <p:cTn id="17" dur="500"/>
                                        <p:tgtEl>
                                          <p:spTgt spid="22531">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nodeType="clickEffect">
                                  <p:stCondLst>
                                    <p:cond delay="0"/>
                                  </p:stCondLst>
                                  <p:childTnLst>
                                    <p:set>
                                      <p:cBhvr>
                                        <p:cTn id="21" dur="1" fill="hold">
                                          <p:stCondLst>
                                            <p:cond delay="0"/>
                                          </p:stCondLst>
                                        </p:cTn>
                                        <p:tgtEl>
                                          <p:spTgt spid="22531">
                                            <p:txEl>
                                              <p:pRg st="2" end="2"/>
                                            </p:txEl>
                                          </p:spTgt>
                                        </p:tgtEl>
                                        <p:attrNameLst>
                                          <p:attrName>style.visibility</p:attrName>
                                        </p:attrNameLst>
                                      </p:cBhvr>
                                      <p:to>
                                        <p:strVal val="visible"/>
                                      </p:to>
                                    </p:set>
                                    <p:animEffect transition="in" filter="barn(inVertical)">
                                      <p:cBhvr>
                                        <p:cTn id="22" dur="500"/>
                                        <p:tgtEl>
                                          <p:spTgt spid="22531">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nodeType="clickEffect">
                                  <p:stCondLst>
                                    <p:cond delay="0"/>
                                  </p:stCondLst>
                                  <p:childTnLst>
                                    <p:set>
                                      <p:cBhvr>
                                        <p:cTn id="26" dur="1" fill="hold">
                                          <p:stCondLst>
                                            <p:cond delay="0"/>
                                          </p:stCondLst>
                                        </p:cTn>
                                        <p:tgtEl>
                                          <p:spTgt spid="22531">
                                            <p:txEl>
                                              <p:pRg st="3" end="3"/>
                                            </p:txEl>
                                          </p:spTgt>
                                        </p:tgtEl>
                                        <p:attrNameLst>
                                          <p:attrName>style.visibility</p:attrName>
                                        </p:attrNameLst>
                                      </p:cBhvr>
                                      <p:to>
                                        <p:strVal val="visible"/>
                                      </p:to>
                                    </p:set>
                                    <p:animEffect transition="in" filter="barn(inVertical)">
                                      <p:cBhvr>
                                        <p:cTn id="27" dur="500"/>
                                        <p:tgtEl>
                                          <p:spTgt spid="22531">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nodeType="clickEffect">
                                  <p:stCondLst>
                                    <p:cond delay="0"/>
                                  </p:stCondLst>
                                  <p:childTnLst>
                                    <p:set>
                                      <p:cBhvr>
                                        <p:cTn id="31" dur="1" fill="hold">
                                          <p:stCondLst>
                                            <p:cond delay="0"/>
                                          </p:stCondLst>
                                        </p:cTn>
                                        <p:tgtEl>
                                          <p:spTgt spid="22531">
                                            <p:txEl>
                                              <p:pRg st="4" end="4"/>
                                            </p:txEl>
                                          </p:spTgt>
                                        </p:tgtEl>
                                        <p:attrNameLst>
                                          <p:attrName>style.visibility</p:attrName>
                                        </p:attrNameLst>
                                      </p:cBhvr>
                                      <p:to>
                                        <p:strVal val="visible"/>
                                      </p:to>
                                    </p:set>
                                    <p:animEffect transition="in" filter="barn(inVertical)">
                                      <p:cBhvr>
                                        <p:cTn id="32" dur="500"/>
                                        <p:tgtEl>
                                          <p:spTgt spid="22531">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1" fill="hold" nodeType="clickEffect">
                                  <p:stCondLst>
                                    <p:cond delay="0"/>
                                  </p:stCondLst>
                                  <p:childTnLst>
                                    <p:set>
                                      <p:cBhvr>
                                        <p:cTn id="36" dur="1" fill="hold">
                                          <p:stCondLst>
                                            <p:cond delay="0"/>
                                          </p:stCondLst>
                                        </p:cTn>
                                        <p:tgtEl>
                                          <p:spTgt spid="22531">
                                            <p:txEl>
                                              <p:pRg st="5" end="5"/>
                                            </p:txEl>
                                          </p:spTgt>
                                        </p:tgtEl>
                                        <p:attrNameLst>
                                          <p:attrName>style.visibility</p:attrName>
                                        </p:attrNameLst>
                                      </p:cBhvr>
                                      <p:to>
                                        <p:strVal val="visible"/>
                                      </p:to>
                                    </p:set>
                                    <p:animEffect transition="in" filter="barn(inVertical)">
                                      <p:cBhvr>
                                        <p:cTn id="37" dur="500"/>
                                        <p:tgtEl>
                                          <p:spTgt spid="22531">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22531">
                                            <p:txEl>
                                              <p:pRg st="6" end="6"/>
                                            </p:txEl>
                                          </p:spTgt>
                                        </p:tgtEl>
                                        <p:attrNameLst>
                                          <p:attrName>style.visibility</p:attrName>
                                        </p:attrNameLst>
                                      </p:cBhvr>
                                      <p:to>
                                        <p:strVal val="visible"/>
                                      </p:to>
                                    </p:set>
                                    <p:animEffect transition="in" filter="barn(inVertical)">
                                      <p:cBhvr>
                                        <p:cTn id="42" dur="500"/>
                                        <p:tgtEl>
                                          <p:spTgt spid="22531">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22531">
                                            <p:txEl>
                                              <p:pRg st="7" end="7"/>
                                            </p:txEl>
                                          </p:spTgt>
                                        </p:tgtEl>
                                        <p:attrNameLst>
                                          <p:attrName>style.visibility</p:attrName>
                                        </p:attrNameLst>
                                      </p:cBhvr>
                                      <p:to>
                                        <p:strVal val="visible"/>
                                      </p:to>
                                    </p:set>
                                    <p:animEffect transition="in" filter="barn(inVertical)">
                                      <p:cBhvr>
                                        <p:cTn id="47" dur="500"/>
                                        <p:tgtEl>
                                          <p:spTgt spid="2253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868362"/>
          </a:xfrm>
        </p:spPr>
        <p:txBody>
          <a:bodyPr/>
          <a:lstStyle/>
          <a:p>
            <a:pPr algn="ctr">
              <a:defRPr/>
            </a:pPr>
            <a:r>
              <a:rPr lang="fr-FR" dirty="0"/>
              <a:t>Des textes qui … </a:t>
            </a:r>
          </a:p>
        </p:txBody>
      </p:sp>
      <p:sp>
        <p:nvSpPr>
          <p:cNvPr id="3" name="Espace réservé du texte 2"/>
          <p:cNvSpPr>
            <a:spLocks noGrp="1"/>
          </p:cNvSpPr>
          <p:nvPr>
            <p:ph type="body" idx="1"/>
          </p:nvPr>
        </p:nvSpPr>
        <p:spPr>
          <a:xfrm>
            <a:off x="531813" y="1219200"/>
            <a:ext cx="4040187" cy="838200"/>
          </a:xfrm>
        </p:spPr>
        <p:txBody>
          <a:bodyPr/>
          <a:lstStyle/>
          <a:p>
            <a:pPr>
              <a:defRPr/>
            </a:pPr>
            <a:r>
              <a:rPr lang="fr-FR" sz="2800" dirty="0"/>
              <a:t>Prescrivent </a:t>
            </a:r>
            <a:r>
              <a:rPr lang="fr-FR" dirty="0"/>
              <a:t>avec des consignes (</a:t>
            </a:r>
            <a:r>
              <a:rPr lang="fr-FR" dirty="0">
                <a:solidFill>
                  <a:schemeClr val="accent1"/>
                </a:solidFill>
              </a:rPr>
              <a:t>ACT4</a:t>
            </a:r>
            <a:r>
              <a:rPr lang="fr-FR" dirty="0"/>
              <a:t>)</a:t>
            </a:r>
          </a:p>
        </p:txBody>
      </p:sp>
      <p:sp>
        <p:nvSpPr>
          <p:cNvPr id="4" name="Espace réservé du contenu 3"/>
          <p:cNvSpPr>
            <a:spLocks noGrp="1"/>
          </p:cNvSpPr>
          <p:nvPr>
            <p:ph sz="half" idx="2"/>
          </p:nvPr>
        </p:nvSpPr>
        <p:spPr>
          <a:xfrm>
            <a:off x="525463" y="1981200"/>
            <a:ext cx="4040187" cy="4876800"/>
          </a:xfrm>
        </p:spPr>
        <p:txBody>
          <a:bodyPr/>
          <a:lstStyle/>
          <a:p>
            <a:pPr>
              <a:defRPr/>
            </a:pPr>
            <a:r>
              <a:rPr lang="fr-FR" dirty="0"/>
              <a:t>Consignes,</a:t>
            </a:r>
          </a:p>
          <a:p>
            <a:pPr>
              <a:defRPr/>
            </a:pPr>
            <a:r>
              <a:rPr lang="fr-FR" dirty="0"/>
              <a:t>Panneaux de sécurité routière,</a:t>
            </a:r>
          </a:p>
          <a:p>
            <a:pPr>
              <a:defRPr/>
            </a:pPr>
            <a:r>
              <a:rPr lang="fr-FR" dirty="0"/>
              <a:t>Recettes,</a:t>
            </a:r>
          </a:p>
          <a:p>
            <a:pPr>
              <a:defRPr/>
            </a:pPr>
            <a:r>
              <a:rPr lang="fr-FR" dirty="0"/>
              <a:t>Règles de jeu,</a:t>
            </a:r>
          </a:p>
          <a:p>
            <a:pPr>
              <a:defRPr/>
            </a:pPr>
            <a:r>
              <a:rPr lang="fr-FR" dirty="0"/>
              <a:t>Faire-part, </a:t>
            </a:r>
          </a:p>
          <a:p>
            <a:pPr>
              <a:defRPr/>
            </a:pPr>
            <a:r>
              <a:rPr lang="fr-FR" dirty="0"/>
              <a:t>Modes d’emploi, notices,</a:t>
            </a:r>
          </a:p>
          <a:p>
            <a:pPr>
              <a:defRPr/>
            </a:pPr>
            <a:r>
              <a:rPr lang="fr-FR" dirty="0"/>
              <a:t>Ordonnances,</a:t>
            </a:r>
          </a:p>
          <a:p>
            <a:pPr>
              <a:defRPr/>
            </a:pPr>
            <a:r>
              <a:rPr lang="fr-FR" dirty="0"/>
              <a:t>Proverbes,</a:t>
            </a:r>
          </a:p>
          <a:p>
            <a:pPr>
              <a:defRPr/>
            </a:pPr>
            <a:r>
              <a:rPr lang="fr-FR" dirty="0"/>
              <a:t>Didascalies, …</a:t>
            </a:r>
          </a:p>
          <a:p>
            <a:pPr>
              <a:defRPr/>
            </a:pPr>
            <a:endParaRPr lang="fr-FR" dirty="0"/>
          </a:p>
          <a:p>
            <a:pPr>
              <a:defRPr/>
            </a:pPr>
            <a:endParaRPr lang="fr-FR" dirty="0"/>
          </a:p>
          <a:p>
            <a:pPr>
              <a:defRPr/>
            </a:pPr>
            <a:endParaRPr lang="fr-FR" dirty="0"/>
          </a:p>
        </p:txBody>
      </p:sp>
      <p:sp>
        <p:nvSpPr>
          <p:cNvPr id="5" name="Espace réservé du texte 4"/>
          <p:cNvSpPr>
            <a:spLocks noGrp="1"/>
          </p:cNvSpPr>
          <p:nvPr>
            <p:ph type="body" sz="quarter" idx="3"/>
          </p:nvPr>
        </p:nvSpPr>
        <p:spPr>
          <a:xfrm>
            <a:off x="4572000" y="1219200"/>
            <a:ext cx="4041775" cy="838200"/>
          </a:xfrm>
        </p:spPr>
        <p:txBody>
          <a:bodyPr/>
          <a:lstStyle/>
          <a:p>
            <a:pPr>
              <a:defRPr/>
            </a:pPr>
            <a:r>
              <a:rPr lang="fr-FR" sz="2800" dirty="0"/>
              <a:t>Prescrivent </a:t>
            </a:r>
            <a:r>
              <a:rPr lang="fr-FR" dirty="0"/>
              <a:t>avec des projets  (</a:t>
            </a:r>
            <a:r>
              <a:rPr lang="fr-FR" dirty="0">
                <a:solidFill>
                  <a:schemeClr val="accent1"/>
                </a:solidFill>
              </a:rPr>
              <a:t>ACT5</a:t>
            </a:r>
            <a:r>
              <a:rPr lang="fr-FR" dirty="0"/>
              <a:t>)</a:t>
            </a:r>
          </a:p>
        </p:txBody>
      </p:sp>
      <p:sp>
        <p:nvSpPr>
          <p:cNvPr id="6" name="Espace réservé du contenu 5"/>
          <p:cNvSpPr>
            <a:spLocks noGrp="1"/>
          </p:cNvSpPr>
          <p:nvPr>
            <p:ph sz="quarter" idx="4"/>
          </p:nvPr>
        </p:nvSpPr>
        <p:spPr/>
        <p:txBody>
          <a:bodyPr/>
          <a:lstStyle/>
          <a:p>
            <a:pPr>
              <a:defRPr/>
            </a:pPr>
            <a:r>
              <a:rPr lang="fr-FR" dirty="0"/>
              <a:t>Prospectus,</a:t>
            </a:r>
          </a:p>
          <a:p>
            <a:pPr>
              <a:defRPr/>
            </a:pPr>
            <a:r>
              <a:rPr lang="fr-FR" dirty="0"/>
              <a:t>Guides touristiques,</a:t>
            </a:r>
          </a:p>
          <a:p>
            <a:pPr>
              <a:defRPr/>
            </a:pPr>
            <a:r>
              <a:rPr lang="fr-FR" dirty="0"/>
              <a:t>Plans,</a:t>
            </a:r>
          </a:p>
          <a:p>
            <a:pPr>
              <a:defRPr/>
            </a:pPr>
            <a:r>
              <a:rPr lang="fr-FR" dirty="0"/>
              <a:t>Affiches,</a:t>
            </a:r>
          </a:p>
          <a:p>
            <a:pPr>
              <a:defRPr/>
            </a:pPr>
            <a:r>
              <a:rPr lang="fr-FR" dirty="0"/>
              <a:t>Publicités,</a:t>
            </a:r>
          </a:p>
          <a:p>
            <a:pPr>
              <a:defRPr/>
            </a:pPr>
            <a:r>
              <a:rPr lang="fr-FR" dirty="0"/>
              <a:t>Les Conventions …</a:t>
            </a:r>
          </a:p>
          <a:p>
            <a:pPr>
              <a:defRPr/>
            </a:pPr>
            <a:r>
              <a:rPr lang="fr-FR" dirty="0"/>
              <a:t>Programmes électoraux,</a:t>
            </a:r>
          </a:p>
          <a:p>
            <a:pPr>
              <a:defRPr/>
            </a:pPr>
            <a:r>
              <a:rPr lang="fr-FR" dirty="0"/>
              <a:t>Petites annonces, </a:t>
            </a:r>
          </a:p>
          <a:p>
            <a:pPr>
              <a:defRPr/>
            </a:pPr>
            <a:r>
              <a:rPr lang="fr-FR" dirty="0"/>
              <a:t>…</a:t>
            </a:r>
          </a:p>
          <a:p>
            <a:pPr>
              <a:defRPr/>
            </a:pPr>
            <a:endParaRPr lang="fr-FR" dirty="0"/>
          </a:p>
          <a:p>
            <a:pPr>
              <a:defRPr/>
            </a:pPr>
            <a:endParaRPr lang="fr-FR" dirty="0"/>
          </a:p>
        </p:txBody>
      </p:sp>
    </p:spTree>
    <p:extLst>
      <p:ext uri="{BB962C8B-B14F-4D97-AF65-F5344CB8AC3E}">
        <p14:creationId xmlns:p14="http://schemas.microsoft.com/office/powerpoint/2010/main" val="13499517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P spid="5" grpId="0" build="p"/>
      <p:bldP spid="6"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6926"/>
            <a:ext cx="9144000" cy="1821873"/>
          </a:xfrm>
        </p:spPr>
        <p:txBody>
          <a:bodyPr/>
          <a:lstStyle/>
          <a:p>
            <a:pPr algn="ctr"/>
            <a:r>
              <a:rPr lang="fr-FR" sz="2400" dirty="0"/>
              <a:t>Faisons le point </a:t>
            </a:r>
            <a:r>
              <a:rPr lang="fr-FR" dirty="0"/>
              <a:t>…</a:t>
            </a:r>
            <a:br>
              <a:rPr lang="fr-FR" dirty="0"/>
            </a:br>
            <a:r>
              <a:rPr lang="fr-FR" sz="4000" dirty="0"/>
              <a:t>Développer une pédagogie de la compréhension en lecture : 2 axes</a:t>
            </a:r>
          </a:p>
        </p:txBody>
      </p:sp>
      <p:sp>
        <p:nvSpPr>
          <p:cNvPr id="3" name="Espace réservé du texte 2"/>
          <p:cNvSpPr>
            <a:spLocks noGrp="1"/>
          </p:cNvSpPr>
          <p:nvPr>
            <p:ph type="body" idx="1"/>
          </p:nvPr>
        </p:nvSpPr>
        <p:spPr>
          <a:xfrm>
            <a:off x="531812" y="1981200"/>
            <a:ext cx="4040188" cy="639762"/>
          </a:xfrm>
        </p:spPr>
        <p:txBody>
          <a:bodyPr/>
          <a:lstStyle/>
          <a:p>
            <a:pPr algn="ctr"/>
            <a:r>
              <a:rPr lang="fr-FR" sz="3200" dirty="0"/>
              <a:t>Les ACT</a:t>
            </a:r>
          </a:p>
        </p:txBody>
      </p:sp>
      <p:sp>
        <p:nvSpPr>
          <p:cNvPr id="4" name="Espace réservé du contenu 3"/>
          <p:cNvSpPr>
            <a:spLocks noGrp="1"/>
          </p:cNvSpPr>
          <p:nvPr>
            <p:ph sz="half" idx="2"/>
          </p:nvPr>
        </p:nvSpPr>
        <p:spPr>
          <a:xfrm>
            <a:off x="152400" y="3352800"/>
            <a:ext cx="4636477" cy="3048000"/>
          </a:xfrm>
        </p:spPr>
        <p:txBody>
          <a:bodyPr/>
          <a:lstStyle/>
          <a:p>
            <a:r>
              <a:rPr lang="fr-FR" sz="3200" dirty="0"/>
              <a:t>Textes narratifs </a:t>
            </a:r>
          </a:p>
          <a:p>
            <a:pPr marL="0" indent="0">
              <a:buNone/>
            </a:pPr>
            <a:r>
              <a:rPr lang="fr-FR" dirty="0"/>
              <a:t>	(ACT1)</a:t>
            </a:r>
          </a:p>
          <a:p>
            <a:r>
              <a:rPr lang="fr-FR" sz="3200" dirty="0"/>
              <a:t>Textes explicatifs </a:t>
            </a:r>
          </a:p>
          <a:p>
            <a:pPr marL="0" indent="0">
              <a:buNone/>
            </a:pPr>
            <a:r>
              <a:rPr lang="fr-FR" dirty="0"/>
              <a:t>	(ACT2 et 3)</a:t>
            </a:r>
          </a:p>
          <a:p>
            <a:r>
              <a:rPr lang="fr-FR" sz="3200" dirty="0"/>
              <a:t>Textes prescriptifs </a:t>
            </a:r>
          </a:p>
          <a:p>
            <a:pPr marL="0" indent="0">
              <a:buNone/>
            </a:pPr>
            <a:r>
              <a:rPr lang="fr-FR" dirty="0"/>
              <a:t>	(ACT4 et 5)</a:t>
            </a:r>
          </a:p>
        </p:txBody>
      </p:sp>
      <p:sp>
        <p:nvSpPr>
          <p:cNvPr id="5" name="Espace réservé du texte 4"/>
          <p:cNvSpPr>
            <a:spLocks noGrp="1"/>
          </p:cNvSpPr>
          <p:nvPr>
            <p:ph type="body" sz="quarter" idx="3"/>
          </p:nvPr>
        </p:nvSpPr>
        <p:spPr>
          <a:xfrm>
            <a:off x="5257800" y="1998484"/>
            <a:ext cx="3674986" cy="940592"/>
          </a:xfrm>
        </p:spPr>
        <p:txBody>
          <a:bodyPr/>
          <a:lstStyle/>
          <a:p>
            <a:pPr algn="ctr"/>
            <a:r>
              <a:rPr lang="fr-FR" sz="2800" dirty="0">
                <a:solidFill>
                  <a:schemeClr val="accent2">
                    <a:lumMod val="40000"/>
                    <a:lumOff val="60000"/>
                  </a:schemeClr>
                </a:solidFill>
              </a:rPr>
              <a:t>Des activités </a:t>
            </a:r>
            <a:r>
              <a:rPr lang="fr-FR" sz="2800" dirty="0" smtClean="0">
                <a:solidFill>
                  <a:schemeClr val="accent2">
                    <a:lumMod val="40000"/>
                    <a:lumOff val="60000"/>
                  </a:schemeClr>
                </a:solidFill>
              </a:rPr>
              <a:t>en autonomie</a:t>
            </a:r>
            <a:endParaRPr lang="fr-FR" sz="2800" dirty="0">
              <a:solidFill>
                <a:schemeClr val="accent2">
                  <a:lumMod val="40000"/>
                  <a:lumOff val="60000"/>
                </a:schemeClr>
              </a:solidFill>
            </a:endParaRPr>
          </a:p>
        </p:txBody>
      </p:sp>
      <p:sp>
        <p:nvSpPr>
          <p:cNvPr id="6" name="Espace réservé du contenu 5"/>
          <p:cNvSpPr>
            <a:spLocks noGrp="1"/>
          </p:cNvSpPr>
          <p:nvPr>
            <p:ph sz="quarter" idx="4"/>
          </p:nvPr>
        </p:nvSpPr>
        <p:spPr>
          <a:xfrm>
            <a:off x="4129198" y="4075946"/>
            <a:ext cx="3289530" cy="1486654"/>
          </a:xfrm>
        </p:spPr>
        <p:txBody>
          <a:bodyPr/>
          <a:lstStyle/>
          <a:p>
            <a:pPr marL="0" indent="0" algn="ctr">
              <a:buNone/>
            </a:pPr>
            <a:r>
              <a:rPr lang="fr-FR" dirty="0">
                <a:solidFill>
                  <a:schemeClr val="accent2">
                    <a:lumMod val="40000"/>
                    <a:lumOff val="60000"/>
                  </a:schemeClr>
                </a:solidFill>
              </a:rPr>
              <a:t>exercices de </a:t>
            </a:r>
            <a:r>
              <a:rPr lang="fr-FR" b="1" dirty="0">
                <a:solidFill>
                  <a:schemeClr val="accent2">
                    <a:lumMod val="40000"/>
                    <a:lumOff val="60000"/>
                  </a:schemeClr>
                </a:solidFill>
              </a:rPr>
              <a:t>perfectionnement</a:t>
            </a:r>
          </a:p>
          <a:p>
            <a:pPr marL="0" indent="0" algn="ctr">
              <a:buNone/>
            </a:pPr>
            <a:r>
              <a:rPr lang="fr-FR" sz="2000" dirty="0">
                <a:solidFill>
                  <a:schemeClr val="accent2">
                    <a:lumMod val="40000"/>
                    <a:lumOff val="60000"/>
                  </a:schemeClr>
                </a:solidFill>
                <a:sym typeface="Wingdings" pitchFamily="2" charset="2"/>
              </a:rPr>
              <a:t> </a:t>
            </a:r>
            <a:r>
              <a:rPr lang="fr-FR" sz="2000" dirty="0">
                <a:solidFill>
                  <a:schemeClr val="accent2">
                    <a:lumMod val="40000"/>
                    <a:lumOff val="60000"/>
                  </a:schemeClr>
                </a:solidFill>
              </a:rPr>
              <a:t>compétences de compréhension</a:t>
            </a:r>
          </a:p>
        </p:txBody>
      </p:sp>
      <p:sp>
        <p:nvSpPr>
          <p:cNvPr id="8" name="Flèche vers le bas 7"/>
          <p:cNvSpPr/>
          <p:nvPr/>
        </p:nvSpPr>
        <p:spPr>
          <a:xfrm flipH="1">
            <a:off x="2209800" y="2667000"/>
            <a:ext cx="381000" cy="76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rot="2328877">
            <a:off x="5953638" y="2936011"/>
            <a:ext cx="392895" cy="1143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rot="20968343">
            <a:off x="7517081" y="3096118"/>
            <a:ext cx="252692" cy="277152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Espace réservé du contenu 5"/>
          <p:cNvSpPr txBox="1">
            <a:spLocks/>
          </p:cNvSpPr>
          <p:nvPr/>
        </p:nvSpPr>
        <p:spPr bwMode="auto">
          <a:xfrm>
            <a:off x="6248399" y="5867400"/>
            <a:ext cx="2883877" cy="99060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120000"/>
              <a:buChar char="•"/>
              <a:defRPr sz="18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Font typeface="Tahoma" pitchFamily="34" charset="0"/>
              <a:buChar char="–"/>
              <a:defRPr sz="16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80000"/>
              <a:buFont typeface="Wingdings" pitchFamily="2" charset="2"/>
              <a:buChar char="v"/>
              <a:defRPr sz="16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16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16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16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1600">
                <a:solidFill>
                  <a:schemeClr val="tx1"/>
                </a:solidFill>
                <a:effectLst>
                  <a:outerShdw blurRad="38100" dist="38100" dir="2700000" algn="tl">
                    <a:srgbClr val="000000"/>
                  </a:outerShdw>
                </a:effectLst>
                <a:latin typeface="+mn-lt"/>
              </a:defRPr>
            </a:lvl9pPr>
          </a:lstStyle>
          <a:p>
            <a:pPr marL="0" indent="0" algn="ctr">
              <a:buFontTx/>
              <a:buNone/>
            </a:pPr>
            <a:r>
              <a:rPr lang="fr-FR" dirty="0">
                <a:solidFill>
                  <a:schemeClr val="accent2">
                    <a:lumMod val="40000"/>
                    <a:lumOff val="60000"/>
                  </a:schemeClr>
                </a:solidFill>
              </a:rPr>
              <a:t>Activités </a:t>
            </a:r>
            <a:r>
              <a:rPr lang="fr-FR" b="1" dirty="0">
                <a:solidFill>
                  <a:schemeClr val="accent2">
                    <a:lumMod val="40000"/>
                    <a:lumOff val="60000"/>
                  </a:schemeClr>
                </a:solidFill>
              </a:rPr>
              <a:t>d’anticipation</a:t>
            </a:r>
          </a:p>
        </p:txBody>
      </p:sp>
    </p:spTree>
    <p:extLst>
      <p:ext uri="{BB962C8B-B14F-4D97-AF65-F5344CB8AC3E}">
        <p14:creationId xmlns:p14="http://schemas.microsoft.com/office/powerpoint/2010/main" val="43590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P spid="5" grpId="0" build="p"/>
      <p:bldP spid="6" grpId="0" build="p"/>
      <p:bldP spid="12"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17463"/>
            <a:ext cx="9144000" cy="1143000"/>
          </a:xfrm>
        </p:spPr>
        <p:txBody>
          <a:bodyPr/>
          <a:lstStyle/>
          <a:p>
            <a:pPr algn="ctr">
              <a:defRPr/>
            </a:pPr>
            <a:r>
              <a:rPr lang="fr-FR" sz="2800" dirty="0"/>
              <a:t>Des </a:t>
            </a:r>
            <a:r>
              <a:rPr lang="fr-FR" sz="2800" dirty="0">
                <a:sym typeface="Wingdings" panose="05000000000000000000" pitchFamily="2" charset="2"/>
              </a:rPr>
              <a:t>activités</a:t>
            </a:r>
            <a:r>
              <a:rPr lang="fr-FR" sz="2800" dirty="0"/>
              <a:t> en </a:t>
            </a:r>
            <a:r>
              <a:rPr lang="fr-FR" sz="2800" b="1" dirty="0"/>
              <a:t>autonomie</a:t>
            </a:r>
            <a:r>
              <a:rPr lang="fr-FR" sz="2800" dirty="0"/>
              <a:t> : oui, mais sur quoi ?  </a:t>
            </a:r>
            <a:r>
              <a:rPr lang="fr-FR" sz="4000" dirty="0"/>
              <a:t/>
            </a:r>
            <a:br>
              <a:rPr lang="fr-FR" sz="4000" dirty="0"/>
            </a:br>
            <a:r>
              <a:rPr lang="fr-FR" sz="3200" i="1" dirty="0"/>
              <a:t>Sur </a:t>
            </a:r>
            <a:r>
              <a:rPr lang="fr-FR" sz="3200" i="1" dirty="0">
                <a:solidFill>
                  <a:schemeClr val="accent2">
                    <a:lumMod val="40000"/>
                    <a:lumOff val="60000"/>
                  </a:schemeClr>
                </a:solidFill>
              </a:rPr>
              <a:t>des habiletés de compréhension</a:t>
            </a:r>
            <a:r>
              <a:rPr lang="fr-FR" sz="3200" i="1" dirty="0"/>
              <a:t> …</a:t>
            </a:r>
          </a:p>
        </p:txBody>
      </p:sp>
      <p:sp>
        <p:nvSpPr>
          <p:cNvPr id="3" name="Espace réservé du texte 2"/>
          <p:cNvSpPr>
            <a:spLocks noGrp="1"/>
          </p:cNvSpPr>
          <p:nvPr>
            <p:ph type="body" idx="1"/>
          </p:nvPr>
        </p:nvSpPr>
        <p:spPr>
          <a:xfrm>
            <a:off x="20782" y="4191000"/>
            <a:ext cx="3713018" cy="1066800"/>
          </a:xfrm>
        </p:spPr>
        <p:txBody>
          <a:bodyPr/>
          <a:lstStyle/>
          <a:p>
            <a:pPr marL="342900" indent="-342900">
              <a:buFont typeface="Arial" pitchFamily="34" charset="0"/>
              <a:buChar char="•"/>
              <a:defRPr/>
            </a:pPr>
            <a:r>
              <a:rPr lang="fr-FR" sz="3200" dirty="0"/>
              <a:t>Le sens inférentiel </a:t>
            </a:r>
            <a:r>
              <a:rPr lang="fr-FR" sz="3200" dirty="0">
                <a:sym typeface="Wingdings" pitchFamily="2" charset="2"/>
              </a:rPr>
              <a:t> </a:t>
            </a:r>
            <a:r>
              <a:rPr lang="fr-FR" sz="3200" dirty="0"/>
              <a:t> </a:t>
            </a:r>
            <a:endParaRPr lang="fr-FR" dirty="0"/>
          </a:p>
        </p:txBody>
      </p:sp>
      <p:sp>
        <p:nvSpPr>
          <p:cNvPr id="4" name="Espace réservé du contenu 3"/>
          <p:cNvSpPr>
            <a:spLocks noGrp="1"/>
          </p:cNvSpPr>
          <p:nvPr>
            <p:ph sz="half" idx="2"/>
          </p:nvPr>
        </p:nvSpPr>
        <p:spPr>
          <a:xfrm>
            <a:off x="3733800" y="1184564"/>
            <a:ext cx="5335588" cy="5638800"/>
          </a:xfrm>
        </p:spPr>
        <p:txBody>
          <a:bodyPr/>
          <a:lstStyle/>
          <a:p>
            <a:pPr>
              <a:lnSpc>
                <a:spcPct val="150000"/>
              </a:lnSpc>
              <a:defRPr/>
            </a:pPr>
            <a:r>
              <a:rPr lang="fr-FR" sz="2800" b="1" dirty="0">
                <a:effectLst/>
              </a:rPr>
              <a:t>Les personnages</a:t>
            </a:r>
          </a:p>
          <a:p>
            <a:pPr>
              <a:lnSpc>
                <a:spcPct val="150000"/>
              </a:lnSpc>
              <a:defRPr/>
            </a:pPr>
            <a:r>
              <a:rPr lang="fr-FR" sz="2800" b="1" dirty="0">
                <a:effectLst/>
              </a:rPr>
              <a:t>Le lieu, le temps </a:t>
            </a:r>
          </a:p>
          <a:p>
            <a:pPr>
              <a:lnSpc>
                <a:spcPct val="150000"/>
              </a:lnSpc>
              <a:defRPr/>
            </a:pPr>
            <a:r>
              <a:rPr lang="fr-FR" sz="2800" b="1" dirty="0">
                <a:effectLst/>
              </a:rPr>
              <a:t>La chronologie, la logique du texte</a:t>
            </a:r>
          </a:p>
          <a:p>
            <a:pPr>
              <a:lnSpc>
                <a:spcPct val="150000"/>
              </a:lnSpc>
              <a:defRPr/>
            </a:pPr>
            <a:r>
              <a:rPr lang="fr-FR" sz="2800" b="1" dirty="0">
                <a:effectLst/>
              </a:rPr>
              <a:t>La syntaxe</a:t>
            </a:r>
          </a:p>
          <a:p>
            <a:pPr>
              <a:lnSpc>
                <a:spcPct val="150000"/>
              </a:lnSpc>
              <a:defRPr/>
            </a:pPr>
            <a:r>
              <a:rPr lang="fr-FR" sz="2800" b="1" dirty="0">
                <a:effectLst/>
              </a:rPr>
              <a:t>Le lexique</a:t>
            </a:r>
          </a:p>
          <a:p>
            <a:pPr>
              <a:lnSpc>
                <a:spcPct val="150000"/>
              </a:lnSpc>
              <a:defRPr/>
            </a:pPr>
            <a:r>
              <a:rPr lang="fr-FR" sz="2800" b="1" dirty="0">
                <a:effectLst/>
              </a:rPr>
              <a:t>Le rapport texte/image</a:t>
            </a:r>
          </a:p>
          <a:p>
            <a:pPr>
              <a:defRPr/>
            </a:pPr>
            <a:endParaRPr lang="fr-FR" sz="2800" b="1" dirty="0">
              <a:effectLst/>
            </a:endParaRPr>
          </a:p>
          <a:p>
            <a:pPr>
              <a:defRPr/>
            </a:pPr>
            <a:endParaRPr lang="fr-FR" sz="3200" b="1" dirty="0"/>
          </a:p>
        </p:txBody>
      </p:sp>
      <p:sp>
        <p:nvSpPr>
          <p:cNvPr id="5" name="Espace réservé du texte 4"/>
          <p:cNvSpPr>
            <a:spLocks noGrp="1"/>
          </p:cNvSpPr>
          <p:nvPr>
            <p:ph type="body" sz="quarter" idx="3"/>
          </p:nvPr>
        </p:nvSpPr>
        <p:spPr>
          <a:xfrm>
            <a:off x="152400" y="1981200"/>
            <a:ext cx="3810000" cy="1173163"/>
          </a:xfrm>
        </p:spPr>
        <p:txBody>
          <a:bodyPr/>
          <a:lstStyle/>
          <a:p>
            <a:pPr marL="342900" indent="-342900">
              <a:buFont typeface="Arial" pitchFamily="34" charset="0"/>
              <a:buChar char="•"/>
              <a:defRPr/>
            </a:pPr>
            <a:r>
              <a:rPr lang="fr-FR" sz="3200" dirty="0"/>
              <a:t>Le sens </a:t>
            </a:r>
            <a:endParaRPr lang="fr-FR" sz="3200" dirty="0" smtClean="0"/>
          </a:p>
          <a:p>
            <a:pPr marL="342900" indent="-342900">
              <a:buFont typeface="Arial" pitchFamily="34" charset="0"/>
              <a:buChar char="•"/>
              <a:defRPr/>
            </a:pPr>
            <a:r>
              <a:rPr lang="fr-FR" sz="3200" dirty="0" smtClean="0"/>
              <a:t>littéral </a:t>
            </a:r>
            <a:r>
              <a:rPr lang="fr-FR" sz="3200" dirty="0"/>
              <a:t>	   </a:t>
            </a:r>
            <a:r>
              <a:rPr lang="fr-FR" sz="3200" dirty="0">
                <a:sym typeface="Wingdings" pitchFamily="2" charset="2"/>
              </a:rPr>
              <a:t> </a:t>
            </a:r>
            <a:endParaRPr lang="fr-FR" dirty="0"/>
          </a:p>
        </p:txBody>
      </p:sp>
    </p:spTree>
    <p:extLst>
      <p:ext uri="{BB962C8B-B14F-4D97-AF65-F5344CB8AC3E}">
        <p14:creationId xmlns:p14="http://schemas.microsoft.com/office/powerpoint/2010/main" val="272338171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ircle(in)">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circle(in)">
                                      <p:cBhvr>
                                        <p:cTn id="12" dur="2000"/>
                                        <p:tgtEl>
                                          <p:spTgt spid="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circle(in)">
                                      <p:cBhvr>
                                        <p:cTn id="17" dur="2000"/>
                                        <p:tgtEl>
                                          <p:spTgt spid="3">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circle(in)">
                                      <p:cBhvr>
                                        <p:cTn id="22" dur="2000"/>
                                        <p:tgtEl>
                                          <p:spTgt spid="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4">
                                            <p:txEl>
                                              <p:pRg st="1" end="1"/>
                                            </p:txEl>
                                          </p:spTgt>
                                        </p:tgtEl>
                                        <p:attrNameLst>
                                          <p:attrName>style.visibility</p:attrName>
                                        </p:attrNameLst>
                                      </p:cBhvr>
                                      <p:to>
                                        <p:strVal val="visible"/>
                                      </p:to>
                                    </p:set>
                                    <p:animEffect transition="in" filter="circle(in)">
                                      <p:cBhvr>
                                        <p:cTn id="27" dur="2000"/>
                                        <p:tgtEl>
                                          <p:spTgt spid="4">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circle(in)">
                                      <p:cBhvr>
                                        <p:cTn id="32" dur="2000"/>
                                        <p:tgtEl>
                                          <p:spTgt spid="4">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4">
                                            <p:txEl>
                                              <p:pRg st="3" end="3"/>
                                            </p:txEl>
                                          </p:spTgt>
                                        </p:tgtEl>
                                        <p:attrNameLst>
                                          <p:attrName>style.visibility</p:attrName>
                                        </p:attrNameLst>
                                      </p:cBhvr>
                                      <p:to>
                                        <p:strVal val="visible"/>
                                      </p:to>
                                    </p:set>
                                    <p:animEffect transition="in" filter="circle(in)">
                                      <p:cBhvr>
                                        <p:cTn id="37" dur="2000"/>
                                        <p:tgtEl>
                                          <p:spTgt spid="4">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4">
                                            <p:txEl>
                                              <p:pRg st="4" end="4"/>
                                            </p:txEl>
                                          </p:spTgt>
                                        </p:tgtEl>
                                        <p:attrNameLst>
                                          <p:attrName>style.visibility</p:attrName>
                                        </p:attrNameLst>
                                      </p:cBhvr>
                                      <p:to>
                                        <p:strVal val="visible"/>
                                      </p:to>
                                    </p:set>
                                    <p:animEffect transition="in" filter="circle(in)">
                                      <p:cBhvr>
                                        <p:cTn id="42" dur="2000"/>
                                        <p:tgtEl>
                                          <p:spTgt spid="4">
                                            <p:txEl>
                                              <p:pRg st="4" end="4"/>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4">
                                            <p:txEl>
                                              <p:pRg st="5" end="5"/>
                                            </p:txEl>
                                          </p:spTgt>
                                        </p:tgtEl>
                                        <p:attrNameLst>
                                          <p:attrName>style.visibility</p:attrName>
                                        </p:attrNameLst>
                                      </p:cBhvr>
                                      <p:to>
                                        <p:strVal val="visible"/>
                                      </p:to>
                                    </p:set>
                                    <p:animEffect transition="in" filter="circle(in)">
                                      <p:cBhvr>
                                        <p:cTn id="47" dur="2000"/>
                                        <p:tgtEl>
                                          <p:spTgt spid="4">
                                            <p:txEl>
                                              <p:pRg st="5" end="5"/>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P spid="5"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6927"/>
            <a:ext cx="9144000" cy="1136074"/>
          </a:xfrm>
        </p:spPr>
        <p:txBody>
          <a:bodyPr/>
          <a:lstStyle/>
          <a:p>
            <a:pPr algn="ctr"/>
            <a:r>
              <a:rPr lang="fr-FR" sz="4000" dirty="0"/>
              <a:t>Les activités autonomes ?</a:t>
            </a:r>
          </a:p>
        </p:txBody>
      </p:sp>
      <p:sp>
        <p:nvSpPr>
          <p:cNvPr id="4" name="Espace réservé du contenu 3"/>
          <p:cNvSpPr>
            <a:spLocks noGrp="1"/>
          </p:cNvSpPr>
          <p:nvPr>
            <p:ph sz="half" idx="2"/>
          </p:nvPr>
        </p:nvSpPr>
        <p:spPr>
          <a:xfrm>
            <a:off x="152401" y="4038600"/>
            <a:ext cx="4191000" cy="1828800"/>
          </a:xfrm>
        </p:spPr>
        <p:txBody>
          <a:bodyPr/>
          <a:lstStyle/>
          <a:p>
            <a:r>
              <a:rPr lang="fr-FR" sz="3200" dirty="0"/>
              <a:t>Sur les 9 compétences de compréhension </a:t>
            </a:r>
            <a:endParaRPr lang="fr-FR" dirty="0"/>
          </a:p>
        </p:txBody>
      </p:sp>
      <p:sp>
        <p:nvSpPr>
          <p:cNvPr id="5" name="Espace réservé du texte 4"/>
          <p:cNvSpPr>
            <a:spLocks noGrp="1"/>
          </p:cNvSpPr>
          <p:nvPr>
            <p:ph type="body" sz="quarter" idx="3"/>
          </p:nvPr>
        </p:nvSpPr>
        <p:spPr>
          <a:xfrm>
            <a:off x="5257800" y="1998484"/>
            <a:ext cx="3674986" cy="940592"/>
          </a:xfrm>
        </p:spPr>
        <p:txBody>
          <a:bodyPr/>
          <a:lstStyle/>
          <a:p>
            <a:pPr algn="ctr"/>
            <a:r>
              <a:rPr lang="fr-FR" sz="2800" dirty="0">
                <a:solidFill>
                  <a:schemeClr val="accent2">
                    <a:lumMod val="40000"/>
                    <a:lumOff val="60000"/>
                  </a:schemeClr>
                </a:solidFill>
              </a:rPr>
              <a:t>Activités d’anticipation</a:t>
            </a:r>
          </a:p>
        </p:txBody>
      </p:sp>
      <p:sp>
        <p:nvSpPr>
          <p:cNvPr id="6" name="Espace réservé du contenu 5"/>
          <p:cNvSpPr>
            <a:spLocks noGrp="1"/>
          </p:cNvSpPr>
          <p:nvPr>
            <p:ph sz="quarter" idx="4"/>
          </p:nvPr>
        </p:nvSpPr>
        <p:spPr>
          <a:xfrm>
            <a:off x="5145943" y="4111581"/>
            <a:ext cx="3289530" cy="2553454"/>
          </a:xfrm>
        </p:spPr>
        <p:txBody>
          <a:bodyPr/>
          <a:lstStyle/>
          <a:p>
            <a:r>
              <a:rPr lang="fr-FR" sz="2800" i="1" dirty="0"/>
              <a:t>2 ou 3 séances en collectif</a:t>
            </a:r>
          </a:p>
          <a:p>
            <a:r>
              <a:rPr lang="fr-FR" sz="3200" dirty="0"/>
              <a:t>Puis autonomes et individuelles</a:t>
            </a:r>
          </a:p>
        </p:txBody>
      </p:sp>
      <p:sp>
        <p:nvSpPr>
          <p:cNvPr id="8" name="Flèche vers le bas 7"/>
          <p:cNvSpPr/>
          <p:nvPr/>
        </p:nvSpPr>
        <p:spPr>
          <a:xfrm flipH="1">
            <a:off x="2209800" y="3048000"/>
            <a:ext cx="381000" cy="10635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a:off x="6790708" y="3048000"/>
            <a:ext cx="372092" cy="10635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texte 6"/>
          <p:cNvSpPr>
            <a:spLocks noGrp="1"/>
          </p:cNvSpPr>
          <p:nvPr>
            <p:ph type="body" idx="1"/>
          </p:nvPr>
        </p:nvSpPr>
        <p:spPr>
          <a:xfrm>
            <a:off x="570706" y="2042319"/>
            <a:ext cx="4040188" cy="1005681"/>
          </a:xfrm>
        </p:spPr>
        <p:txBody>
          <a:bodyPr/>
          <a:lstStyle/>
          <a:p>
            <a:pPr algn="ctr"/>
            <a:r>
              <a:rPr lang="fr-FR" sz="2800" dirty="0">
                <a:solidFill>
                  <a:schemeClr val="accent2">
                    <a:lumMod val="40000"/>
                    <a:lumOff val="60000"/>
                  </a:schemeClr>
                </a:solidFill>
              </a:rPr>
              <a:t>Exercices de perfectionnement</a:t>
            </a:r>
          </a:p>
        </p:txBody>
      </p:sp>
      <p:sp>
        <p:nvSpPr>
          <p:cNvPr id="13" name="Flèche vers le bas 12"/>
          <p:cNvSpPr/>
          <p:nvPr/>
        </p:nvSpPr>
        <p:spPr>
          <a:xfrm rot="2349866">
            <a:off x="3476834" y="907105"/>
            <a:ext cx="281895" cy="122469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4" name="Flèche vers le bas 13"/>
          <p:cNvSpPr/>
          <p:nvPr/>
        </p:nvSpPr>
        <p:spPr>
          <a:xfrm rot="19514936">
            <a:off x="5762146" y="980262"/>
            <a:ext cx="295720" cy="106358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268989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5" grpId="0" build="p"/>
      <p:bldP spid="6"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Une activité d’anticipation...</a:t>
            </a:r>
          </a:p>
        </p:txBody>
      </p:sp>
      <p:sp>
        <p:nvSpPr>
          <p:cNvPr id="3" name="Espace réservé du texte 2"/>
          <p:cNvSpPr>
            <a:spLocks noGrp="1"/>
          </p:cNvSpPr>
          <p:nvPr>
            <p:ph type="body" idx="1"/>
          </p:nvPr>
        </p:nvSpPr>
        <p:spPr/>
        <p:txBody>
          <a:bodyPr/>
          <a:lstStyle/>
          <a:p>
            <a:r>
              <a:rPr lang="fr-FR" dirty="0"/>
              <a:t>Sur un texte explicatif...</a:t>
            </a:r>
          </a:p>
        </p:txBody>
      </p:sp>
      <p:sp>
        <p:nvSpPr>
          <p:cNvPr id="6" name="Titre 1"/>
          <p:cNvSpPr>
            <a:spLocks noGrp="1"/>
          </p:cNvSpPr>
          <p:nvPr>
            <p:ph sz="half" idx="2"/>
          </p:nvPr>
        </p:nvSpPr>
        <p:spPr>
          <a:xfrm>
            <a:off x="457200" y="3809999"/>
            <a:ext cx="7696200" cy="2316163"/>
          </a:xfrm>
        </p:spPr>
        <p:txBody>
          <a:bodyPr/>
          <a:lstStyle/>
          <a:p>
            <a:pPr algn="ctr">
              <a:defRPr/>
            </a:pPr>
            <a:r>
              <a:rPr lang="fr-FR" sz="3200" dirty="0" smtClean="0"/>
              <a:t>Qu’apprend-on </a:t>
            </a:r>
            <a:r>
              <a:rPr lang="fr-FR" sz="3200" dirty="0"/>
              <a:t>à faire ?</a:t>
            </a:r>
            <a:br>
              <a:rPr lang="fr-FR" sz="3200" dirty="0"/>
            </a:br>
            <a:r>
              <a:rPr lang="fr-FR" dirty="0"/>
              <a:t>Comment </a:t>
            </a:r>
            <a:r>
              <a:rPr lang="fr-FR" dirty="0" smtClean="0"/>
              <a:t>le faisons-nous ?</a:t>
            </a:r>
            <a:endParaRPr lang="fr-FR" dirty="0"/>
          </a:p>
        </p:txBody>
      </p:sp>
    </p:spTree>
    <p:extLst>
      <p:ext uri="{BB962C8B-B14F-4D97-AF65-F5344CB8AC3E}">
        <p14:creationId xmlns:p14="http://schemas.microsoft.com/office/powerpoint/2010/main" val="1127794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1000" y="292100"/>
            <a:ext cx="8229600" cy="1384300"/>
          </a:xfrm>
        </p:spPr>
        <p:txBody>
          <a:bodyPr/>
          <a:lstStyle/>
          <a:p>
            <a:pPr algn="ctr">
              <a:defRPr/>
            </a:pPr>
            <a:r>
              <a:rPr lang="fr-FR" sz="3200" dirty="0" smtClean="0"/>
              <a:t>Qu’apprend-on </a:t>
            </a:r>
            <a:r>
              <a:rPr lang="fr-FR" sz="3200" dirty="0"/>
              <a:t>à faire ?</a:t>
            </a:r>
            <a:br>
              <a:rPr lang="fr-FR" sz="3200" dirty="0"/>
            </a:br>
            <a:r>
              <a:rPr lang="fr-FR" sz="3200" dirty="0"/>
              <a:t>Comment l’avons-nous fait ?</a:t>
            </a:r>
          </a:p>
        </p:txBody>
      </p:sp>
      <p:sp>
        <p:nvSpPr>
          <p:cNvPr id="3" name="Espace réservé du contenu 2"/>
          <p:cNvSpPr>
            <a:spLocks noGrp="1"/>
          </p:cNvSpPr>
          <p:nvPr>
            <p:ph idx="1"/>
          </p:nvPr>
        </p:nvSpPr>
        <p:spPr>
          <a:xfrm>
            <a:off x="381000" y="1905000"/>
            <a:ext cx="8534400" cy="4800600"/>
          </a:xfrm>
        </p:spPr>
        <p:txBody>
          <a:bodyPr/>
          <a:lstStyle/>
          <a:p>
            <a:pPr>
              <a:defRPr/>
            </a:pPr>
            <a:r>
              <a:rPr lang="fr-FR" dirty="0"/>
              <a:t>Écouter de façon active</a:t>
            </a:r>
          </a:p>
          <a:p>
            <a:pPr>
              <a:defRPr/>
            </a:pPr>
            <a:r>
              <a:rPr lang="fr-FR" dirty="0"/>
              <a:t>Se concentrer</a:t>
            </a:r>
          </a:p>
          <a:p>
            <a:pPr>
              <a:defRPr/>
            </a:pPr>
            <a:r>
              <a:rPr lang="fr-FR" b="1" dirty="0">
                <a:solidFill>
                  <a:schemeClr val="accent6">
                    <a:lumMod val="60000"/>
                    <a:lumOff val="40000"/>
                  </a:schemeClr>
                </a:solidFill>
              </a:rPr>
              <a:t>Anticiper</a:t>
            </a:r>
          </a:p>
          <a:p>
            <a:pPr marL="0" indent="0" algn="ctr">
              <a:buFontTx/>
              <a:buNone/>
              <a:defRPr/>
            </a:pPr>
            <a:r>
              <a:rPr lang="fr-FR" dirty="0">
                <a:solidFill>
                  <a:schemeClr val="accent6">
                    <a:lumMod val="60000"/>
                    <a:lumOff val="40000"/>
                  </a:schemeClr>
                </a:solidFill>
                <a:sym typeface="Wingdings" pitchFamily="2" charset="2"/>
              </a:rPr>
              <a:t> être en projet</a:t>
            </a:r>
          </a:p>
          <a:p>
            <a:pPr marL="0" indent="0" algn="ctr">
              <a:buFontTx/>
              <a:buNone/>
              <a:defRPr/>
            </a:pPr>
            <a:r>
              <a:rPr lang="fr-FR" dirty="0">
                <a:solidFill>
                  <a:schemeClr val="accent6">
                    <a:lumMod val="60000"/>
                    <a:lumOff val="40000"/>
                  </a:schemeClr>
                </a:solidFill>
                <a:sym typeface="Wingdings" pitchFamily="2" charset="2"/>
              </a:rPr>
              <a:t> être motivé</a:t>
            </a:r>
            <a:endParaRPr lang="fr-FR" dirty="0">
              <a:solidFill>
                <a:schemeClr val="accent6">
                  <a:lumMod val="60000"/>
                  <a:lumOff val="40000"/>
                </a:schemeClr>
              </a:solidFill>
            </a:endParaRPr>
          </a:p>
          <a:p>
            <a:pPr marL="0" indent="0">
              <a:buFontTx/>
              <a:buNone/>
              <a:defRPr/>
            </a:pPr>
            <a:r>
              <a:rPr lang="fr-FR" dirty="0"/>
              <a:t>Les conditions : </a:t>
            </a:r>
          </a:p>
          <a:p>
            <a:pPr>
              <a:defRPr/>
            </a:pPr>
            <a:r>
              <a:rPr lang="fr-FR" dirty="0"/>
              <a:t>travailler sur un texte explicatif, informatif</a:t>
            </a:r>
          </a:p>
          <a:p>
            <a:pPr>
              <a:defRPr/>
            </a:pPr>
            <a:r>
              <a:rPr lang="fr-FR" sz="2800" dirty="0"/>
              <a:t>Chaque item doit pouvoir être vérifié dans le texte</a:t>
            </a:r>
          </a:p>
        </p:txBody>
      </p:sp>
    </p:spTree>
    <p:extLst>
      <p:ext uri="{BB962C8B-B14F-4D97-AF65-F5344CB8AC3E}">
        <p14:creationId xmlns:p14="http://schemas.microsoft.com/office/powerpoint/2010/main" val="1959708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Un 3</a:t>
            </a:r>
            <a:r>
              <a:rPr lang="fr-FR" baseline="30000" dirty="0"/>
              <a:t>ème</a:t>
            </a:r>
            <a:r>
              <a:rPr lang="fr-FR" dirty="0"/>
              <a:t> axe essentiel</a:t>
            </a:r>
          </a:p>
        </p:txBody>
      </p:sp>
      <p:sp>
        <p:nvSpPr>
          <p:cNvPr id="3" name="Espace réservé du texte 2"/>
          <p:cNvSpPr>
            <a:spLocks noGrp="1"/>
          </p:cNvSpPr>
          <p:nvPr>
            <p:ph type="body" idx="1"/>
          </p:nvPr>
        </p:nvSpPr>
        <p:spPr>
          <a:xfrm>
            <a:off x="838200" y="1981200"/>
            <a:ext cx="7239000" cy="639762"/>
          </a:xfrm>
        </p:spPr>
        <p:txBody>
          <a:bodyPr/>
          <a:lstStyle/>
          <a:p>
            <a:endParaRPr lang="fr-FR" dirty="0">
              <a:effectLst/>
            </a:endParaRPr>
          </a:p>
          <a:p>
            <a:endParaRPr lang="fr-FR" dirty="0">
              <a:effectLst/>
            </a:endParaRPr>
          </a:p>
          <a:p>
            <a:r>
              <a:rPr lang="fr-FR" sz="3200" dirty="0">
                <a:effectLst/>
              </a:rPr>
              <a:t>Des pratiques culturelles : </a:t>
            </a:r>
          </a:p>
        </p:txBody>
      </p:sp>
      <p:sp>
        <p:nvSpPr>
          <p:cNvPr id="4" name="Espace réservé du contenu 3"/>
          <p:cNvSpPr>
            <a:spLocks noGrp="1"/>
          </p:cNvSpPr>
          <p:nvPr>
            <p:ph sz="half" idx="2"/>
          </p:nvPr>
        </p:nvSpPr>
        <p:spPr>
          <a:xfrm>
            <a:off x="457200" y="4017447"/>
            <a:ext cx="6477000" cy="2108715"/>
          </a:xfrm>
        </p:spPr>
        <p:txBody>
          <a:bodyPr/>
          <a:lstStyle/>
          <a:p>
            <a:pPr marL="0" indent="0" algn="ctr">
              <a:buFontTx/>
              <a:buNone/>
              <a:defRPr/>
            </a:pPr>
            <a:r>
              <a:rPr lang="fr-FR" i="1" dirty="0">
                <a:effectLst/>
              </a:rPr>
              <a:t>La littérature de jeunesse, la Machine à lire, …</a:t>
            </a:r>
          </a:p>
          <a:p>
            <a:endParaRPr lang="fr-FR" dirty="0"/>
          </a:p>
        </p:txBody>
      </p:sp>
      <p:sp>
        <p:nvSpPr>
          <p:cNvPr id="7" name="Flèche vers le bas 6"/>
          <p:cNvSpPr/>
          <p:nvPr/>
        </p:nvSpPr>
        <p:spPr>
          <a:xfrm rot="2587403">
            <a:off x="3346358" y="2862943"/>
            <a:ext cx="484632" cy="12202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Flèche vers le bas 7"/>
          <p:cNvSpPr/>
          <p:nvPr/>
        </p:nvSpPr>
        <p:spPr>
          <a:xfrm rot="19524304">
            <a:off x="4491908" y="2915166"/>
            <a:ext cx="457200" cy="1066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93738906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169" y="304800"/>
            <a:ext cx="9144000" cy="1676400"/>
          </a:xfrm>
        </p:spPr>
        <p:txBody>
          <a:bodyPr/>
          <a:lstStyle/>
          <a:p>
            <a:pPr algn="ctr">
              <a:defRPr/>
            </a:pPr>
            <a:r>
              <a:rPr lang="fr-FR" sz="4000" dirty="0"/>
              <a:t>Comprendre : </a:t>
            </a:r>
            <a:br>
              <a:rPr lang="fr-FR" sz="4000" dirty="0"/>
            </a:br>
            <a:r>
              <a:rPr lang="fr-FR" sz="4000" i="1" dirty="0"/>
              <a:t>Qui fait quoi ? Qui parle ? Comment ?</a:t>
            </a:r>
          </a:p>
        </p:txBody>
      </p:sp>
      <p:sp>
        <p:nvSpPr>
          <p:cNvPr id="3" name="Espace réservé du contenu 2"/>
          <p:cNvSpPr>
            <a:spLocks noGrp="1"/>
          </p:cNvSpPr>
          <p:nvPr>
            <p:ph sz="half" idx="1"/>
          </p:nvPr>
        </p:nvSpPr>
        <p:spPr>
          <a:xfrm>
            <a:off x="59787" y="1905000"/>
            <a:ext cx="3826413" cy="4114800"/>
          </a:xfrm>
        </p:spPr>
        <p:txBody>
          <a:bodyPr/>
          <a:lstStyle/>
          <a:p>
            <a:pPr>
              <a:defRPr/>
            </a:pPr>
            <a:r>
              <a:rPr lang="fr-FR" dirty="0"/>
              <a:t>Décrire</a:t>
            </a:r>
          </a:p>
          <a:p>
            <a:pPr>
              <a:defRPr/>
            </a:pPr>
            <a:r>
              <a:rPr lang="fr-FR" dirty="0"/>
              <a:t>Raconter</a:t>
            </a:r>
          </a:p>
          <a:p>
            <a:pPr>
              <a:defRPr/>
            </a:pPr>
            <a:r>
              <a:rPr lang="fr-FR" dirty="0"/>
              <a:t>Expliquer</a:t>
            </a:r>
          </a:p>
          <a:p>
            <a:pPr>
              <a:defRPr/>
            </a:pPr>
            <a:r>
              <a:rPr lang="fr-FR" dirty="0"/>
              <a:t>Prescrire</a:t>
            </a:r>
          </a:p>
          <a:p>
            <a:pPr>
              <a:defRPr/>
            </a:pPr>
            <a:r>
              <a:rPr lang="fr-FR" dirty="0"/>
              <a:t>Argumenter</a:t>
            </a:r>
          </a:p>
          <a:p>
            <a:pPr>
              <a:defRPr/>
            </a:pPr>
            <a:r>
              <a:rPr lang="fr-FR" dirty="0"/>
              <a:t>Dialoguer</a:t>
            </a:r>
          </a:p>
          <a:p>
            <a:pPr>
              <a:defRPr/>
            </a:pPr>
            <a:r>
              <a:rPr lang="fr-FR" dirty="0"/>
              <a:t>Jouer avec la langue</a:t>
            </a:r>
          </a:p>
        </p:txBody>
      </p:sp>
      <p:sp>
        <p:nvSpPr>
          <p:cNvPr id="4" name="Espace réservé du contenu 3"/>
          <p:cNvSpPr>
            <a:spLocks noGrp="1"/>
          </p:cNvSpPr>
          <p:nvPr>
            <p:ph sz="half" idx="2"/>
          </p:nvPr>
        </p:nvSpPr>
        <p:spPr>
          <a:xfrm>
            <a:off x="3886200" y="1905000"/>
            <a:ext cx="5257800" cy="4648200"/>
          </a:xfrm>
        </p:spPr>
        <p:txBody>
          <a:bodyPr/>
          <a:lstStyle/>
          <a:p>
            <a:pPr>
              <a:buFont typeface="Wingdings"/>
              <a:buChar char="è"/>
              <a:defRPr/>
            </a:pPr>
            <a:r>
              <a:rPr lang="fr-FR" dirty="0"/>
              <a:t> Les </a:t>
            </a:r>
            <a:r>
              <a:rPr lang="fr-FR" b="1" dirty="0"/>
              <a:t>7 </a:t>
            </a:r>
            <a:r>
              <a:rPr lang="fr-FR" sz="2400" b="1" dirty="0"/>
              <a:t>conduites discursives</a:t>
            </a:r>
            <a:endParaRPr lang="fr-FR" sz="1800" b="1" dirty="0"/>
          </a:p>
          <a:p>
            <a:pPr>
              <a:buFont typeface="Wingdings"/>
              <a:buChar char="è"/>
              <a:defRPr/>
            </a:pPr>
            <a:r>
              <a:rPr lang="fr-FR" b="1" dirty="0">
                <a:sym typeface="Wingdings" pitchFamily="2" charset="2"/>
              </a:rPr>
              <a:t>L’énonciation</a:t>
            </a:r>
          </a:p>
          <a:p>
            <a:pPr>
              <a:buFont typeface="Wingdings"/>
              <a:buChar char="è"/>
              <a:defRPr/>
            </a:pPr>
            <a:r>
              <a:rPr lang="fr-FR" b="1" dirty="0">
                <a:sym typeface="Wingdings" pitchFamily="2" charset="2"/>
              </a:rPr>
              <a:t>La cohésion</a:t>
            </a:r>
            <a:endParaRPr lang="fr-FR" b="1" dirty="0"/>
          </a:p>
          <a:p>
            <a:pPr>
              <a:defRPr/>
            </a:pPr>
            <a:endParaRPr lang="fr-FR" dirty="0"/>
          </a:p>
          <a:p>
            <a:pPr>
              <a:defRPr/>
            </a:pPr>
            <a:r>
              <a:rPr lang="fr-FR" sz="3600" dirty="0"/>
              <a:t>Ce sont </a:t>
            </a:r>
            <a:r>
              <a:rPr lang="fr-FR" sz="3600" b="1" dirty="0"/>
              <a:t>les </a:t>
            </a:r>
            <a:r>
              <a:rPr lang="fr-FR" sz="3600" b="1" dirty="0">
                <a:solidFill>
                  <a:schemeClr val="accent6">
                    <a:lumMod val="60000"/>
                    <a:lumOff val="40000"/>
                  </a:schemeClr>
                </a:solidFill>
              </a:rPr>
              <a:t>compétences textuelles</a:t>
            </a:r>
          </a:p>
        </p:txBody>
      </p:sp>
    </p:spTree>
    <p:extLst>
      <p:ext uri="{BB962C8B-B14F-4D97-AF65-F5344CB8AC3E}">
        <p14:creationId xmlns:p14="http://schemas.microsoft.com/office/powerpoint/2010/main" val="428447324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22" presetClass="entr" presetSubtype="4" fill="hold" grpId="0" nodeType="clickEffect">
                                  <p:stCondLst>
                                    <p:cond delay="0"/>
                                  </p:stCondLst>
                                  <p:childTnLst>
                                    <p:set>
                                      <p:cBhvr>
                                        <p:cTn id="38" dur="1" fill="hold">
                                          <p:stCondLst>
                                            <p:cond delay="0"/>
                                          </p:stCondLst>
                                        </p:cTn>
                                        <p:tgtEl>
                                          <p:spTgt spid="4">
                                            <p:txEl>
                                              <p:pRg st="0" end="0"/>
                                            </p:txEl>
                                          </p:spTgt>
                                        </p:tgtEl>
                                        <p:attrNameLst>
                                          <p:attrName>style.visibility</p:attrName>
                                        </p:attrNameLst>
                                      </p:cBhvr>
                                      <p:to>
                                        <p:strVal val="visible"/>
                                      </p:to>
                                    </p:set>
                                    <p:animEffect transition="in" filter="wipe(down)">
                                      <p:cBhvr>
                                        <p:cTn id="39" dur="500"/>
                                        <p:tgtEl>
                                          <p:spTgt spid="4">
                                            <p:txEl>
                                              <p:pRg st="0" end="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4">
                                            <p:txEl>
                                              <p:pRg st="1" end="1"/>
                                            </p:txEl>
                                          </p:spTgt>
                                        </p:tgtEl>
                                        <p:attrNameLst>
                                          <p:attrName>style.visibility</p:attrName>
                                        </p:attrNameLst>
                                      </p:cBhvr>
                                      <p:to>
                                        <p:strVal val="visible"/>
                                      </p:to>
                                    </p:set>
                                    <p:animEffect transition="in" filter="wipe(down)">
                                      <p:cBhvr>
                                        <p:cTn id="44" dur="500"/>
                                        <p:tgtEl>
                                          <p:spTgt spid="4">
                                            <p:txEl>
                                              <p:pRg st="1" end="1"/>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4">
                                            <p:txEl>
                                              <p:pRg st="2" end="2"/>
                                            </p:txEl>
                                          </p:spTgt>
                                        </p:tgtEl>
                                        <p:attrNameLst>
                                          <p:attrName>style.visibility</p:attrName>
                                        </p:attrNameLst>
                                      </p:cBhvr>
                                      <p:to>
                                        <p:strVal val="visible"/>
                                      </p:to>
                                    </p:set>
                                    <p:animEffect transition="in" filter="wipe(down)">
                                      <p:cBhvr>
                                        <p:cTn id="49" dur="500"/>
                                        <p:tgtEl>
                                          <p:spTgt spid="4">
                                            <p:txEl>
                                              <p:pRg st="2" end="2"/>
                                            </p:txEl>
                                          </p:spTgt>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4">
                                            <p:txEl>
                                              <p:pRg st="4" end="4"/>
                                            </p:txEl>
                                          </p:spTgt>
                                        </p:tgtEl>
                                        <p:attrNameLst>
                                          <p:attrName>style.visibility</p:attrName>
                                        </p:attrNameLst>
                                      </p:cBhvr>
                                      <p:to>
                                        <p:strVal val="visible"/>
                                      </p:to>
                                    </p:set>
                                    <p:animEffect transition="in" filter="wipe(down)">
                                      <p:cBhvr>
                                        <p:cTn id="54"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152400"/>
            <a:ext cx="8229600" cy="1384300"/>
          </a:xfrm>
        </p:spPr>
        <p:txBody>
          <a:bodyPr/>
          <a:lstStyle/>
          <a:p>
            <a:pPr eaLnBrk="1" hangingPunct="1">
              <a:defRPr/>
            </a:pPr>
            <a:r>
              <a:rPr lang="fr-FR" dirty="0">
                <a:solidFill>
                  <a:schemeClr val="hlink"/>
                </a:solidFill>
              </a:rPr>
              <a:t> Comprendre un texte</a:t>
            </a:r>
            <a:endParaRPr lang="fr-FR" sz="2000" dirty="0">
              <a:solidFill>
                <a:schemeClr val="hlink"/>
              </a:solidFill>
            </a:endParaRPr>
          </a:p>
        </p:txBody>
      </p:sp>
      <p:sp>
        <p:nvSpPr>
          <p:cNvPr id="12291" name="Rectangle 3"/>
          <p:cNvSpPr>
            <a:spLocks noGrp="1" noChangeArrowheads="1"/>
          </p:cNvSpPr>
          <p:nvPr>
            <p:ph type="body" idx="1"/>
          </p:nvPr>
        </p:nvSpPr>
        <p:spPr>
          <a:xfrm>
            <a:off x="0" y="1371600"/>
            <a:ext cx="9144000" cy="5334000"/>
          </a:xfrm>
        </p:spPr>
        <p:txBody>
          <a:bodyPr/>
          <a:lstStyle/>
          <a:p>
            <a:pPr marL="0" indent="0" algn="ctr" eaLnBrk="1" hangingPunct="1">
              <a:lnSpc>
                <a:spcPct val="90000"/>
              </a:lnSpc>
              <a:buFontTx/>
              <a:buNone/>
              <a:defRPr/>
            </a:pPr>
            <a:r>
              <a:rPr lang="fr-FR" sz="2800" dirty="0"/>
              <a:t>5 ensembles de compétences :</a:t>
            </a:r>
          </a:p>
          <a:p>
            <a:pPr marL="0" indent="0" eaLnBrk="1" hangingPunct="1">
              <a:lnSpc>
                <a:spcPct val="90000"/>
              </a:lnSpc>
              <a:buFontTx/>
              <a:buNone/>
              <a:defRPr/>
            </a:pPr>
            <a:endParaRPr lang="fr-FR" sz="2800" dirty="0"/>
          </a:p>
          <a:p>
            <a:pPr eaLnBrk="1" hangingPunct="1">
              <a:lnSpc>
                <a:spcPct val="90000"/>
              </a:lnSpc>
              <a:defRPr/>
            </a:pPr>
            <a:r>
              <a:rPr lang="fr-FR" sz="3600" b="1" dirty="0">
                <a:solidFill>
                  <a:schemeClr val="accent5"/>
                </a:solidFill>
              </a:rPr>
              <a:t>décodage</a:t>
            </a:r>
            <a:r>
              <a:rPr lang="fr-FR" sz="3600" dirty="0">
                <a:solidFill>
                  <a:schemeClr val="accent5"/>
                </a:solidFill>
              </a:rPr>
              <a:t> </a:t>
            </a:r>
            <a:endParaRPr lang="fr-FR" sz="3600" dirty="0"/>
          </a:p>
          <a:p>
            <a:pPr eaLnBrk="1" hangingPunct="1">
              <a:lnSpc>
                <a:spcPct val="90000"/>
              </a:lnSpc>
              <a:defRPr/>
            </a:pPr>
            <a:r>
              <a:rPr lang="fr-FR" sz="3600" b="1" dirty="0">
                <a:solidFill>
                  <a:schemeClr val="accent5"/>
                </a:solidFill>
              </a:rPr>
              <a:t>linguistiques</a:t>
            </a:r>
            <a:endParaRPr lang="fr-FR" i="1" dirty="0"/>
          </a:p>
          <a:p>
            <a:pPr eaLnBrk="1" hangingPunct="1">
              <a:lnSpc>
                <a:spcPct val="90000"/>
              </a:lnSpc>
              <a:defRPr/>
            </a:pPr>
            <a:r>
              <a:rPr lang="fr-FR" sz="3600" dirty="0"/>
              <a:t>Des compétences </a:t>
            </a:r>
            <a:r>
              <a:rPr lang="fr-FR" sz="3600" b="1" dirty="0">
                <a:solidFill>
                  <a:schemeClr val="accent5"/>
                </a:solidFill>
              </a:rPr>
              <a:t>textuelles</a:t>
            </a:r>
            <a:r>
              <a:rPr lang="fr-FR" sz="3600" dirty="0">
                <a:solidFill>
                  <a:schemeClr val="accent5"/>
                </a:solidFill>
              </a:rPr>
              <a:t> </a:t>
            </a:r>
          </a:p>
          <a:p>
            <a:pPr lvl="1" eaLnBrk="1" hangingPunct="1">
              <a:lnSpc>
                <a:spcPct val="90000"/>
              </a:lnSpc>
              <a:defRPr/>
            </a:pPr>
            <a:r>
              <a:rPr lang="fr-FR" b="1" i="1" dirty="0"/>
              <a:t>Les conduites discursives </a:t>
            </a:r>
            <a:r>
              <a:rPr lang="fr-FR" sz="2000" i="1" dirty="0"/>
              <a:t>(décrire, raconter, expliquer, prescrire, argumenter, dialoguer, jouer avec la langue)</a:t>
            </a:r>
            <a:r>
              <a:rPr lang="fr-FR" b="1" i="1" dirty="0"/>
              <a:t> </a:t>
            </a:r>
          </a:p>
          <a:p>
            <a:pPr lvl="1" eaLnBrk="1" hangingPunct="1">
              <a:lnSpc>
                <a:spcPct val="90000"/>
              </a:lnSpc>
              <a:defRPr/>
            </a:pPr>
            <a:r>
              <a:rPr lang="fr-FR" b="1" i="1" dirty="0"/>
              <a:t>L’énonciation, </a:t>
            </a:r>
          </a:p>
          <a:p>
            <a:pPr lvl="1" eaLnBrk="1" hangingPunct="1">
              <a:lnSpc>
                <a:spcPct val="90000"/>
              </a:lnSpc>
              <a:defRPr/>
            </a:pPr>
            <a:r>
              <a:rPr lang="fr-FR" b="1" i="1" dirty="0"/>
              <a:t>La cohésion (anaphores, connecteurs spatiaux, temporels, logiques, sens local, etc.)</a:t>
            </a:r>
          </a:p>
          <a:p>
            <a:pPr marL="0" indent="0" eaLnBrk="1" hangingPunct="1">
              <a:lnSpc>
                <a:spcPct val="90000"/>
              </a:lnSpc>
              <a:buNone/>
              <a:defRPr/>
            </a:pPr>
            <a:endParaRPr lang="fr-FR" sz="3600" dirty="0">
              <a:solidFill>
                <a:schemeClr val="accent5"/>
              </a:solidFill>
            </a:endParaRPr>
          </a:p>
          <a:p>
            <a:pPr eaLnBrk="1" hangingPunct="1">
              <a:lnSpc>
                <a:spcPct val="90000"/>
              </a:lnSpc>
              <a:defRPr/>
            </a:pPr>
            <a:endParaRPr lang="fr-FR" sz="2400" i="1" dirty="0"/>
          </a:p>
          <a:p>
            <a:pPr eaLnBrk="1" hangingPunct="1">
              <a:lnSpc>
                <a:spcPct val="90000"/>
              </a:lnSpc>
              <a:defRPr/>
            </a:pPr>
            <a:endParaRPr lang="fr-FR" sz="2800" dirty="0"/>
          </a:p>
        </p:txBody>
      </p:sp>
    </p:spTree>
    <p:extLst>
      <p:ext uri="{BB962C8B-B14F-4D97-AF65-F5344CB8AC3E}">
        <p14:creationId xmlns:p14="http://schemas.microsoft.com/office/powerpoint/2010/main" val="2243993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barn(inVertical)">
                                      <p:cBhvr>
                                        <p:cTn id="7" dur="5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291">
                                            <p:txEl>
                                              <p:pRg st="4" end="4"/>
                                            </p:txEl>
                                          </p:spTgt>
                                        </p:tgtEl>
                                        <p:attrNameLst>
                                          <p:attrName>style.visibility</p:attrName>
                                        </p:attrNameLst>
                                      </p:cBhvr>
                                      <p:to>
                                        <p:strVal val="visible"/>
                                      </p:to>
                                    </p:set>
                                    <p:animEffect transition="in" filter="barn(inVertical)">
                                      <p:cBhvr>
                                        <p:cTn id="12" dur="500"/>
                                        <p:tgtEl>
                                          <p:spTgt spid="12291">
                                            <p:txEl>
                                              <p:pRg st="4" end="4"/>
                                            </p:txEl>
                                          </p:spTgt>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12291">
                                            <p:txEl>
                                              <p:pRg st="5" end="5"/>
                                            </p:txEl>
                                          </p:spTgt>
                                        </p:tgtEl>
                                        <p:attrNameLst>
                                          <p:attrName>style.visibility</p:attrName>
                                        </p:attrNameLst>
                                      </p:cBhvr>
                                      <p:to>
                                        <p:strVal val="visible"/>
                                      </p:to>
                                    </p:set>
                                    <p:animEffect transition="in" filter="barn(inVertical)">
                                      <p:cBhvr>
                                        <p:cTn id="15" dur="500"/>
                                        <p:tgtEl>
                                          <p:spTgt spid="12291">
                                            <p:txEl>
                                              <p:pRg st="5" end="5"/>
                                            </p:txEl>
                                          </p:spTgt>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12291">
                                            <p:txEl>
                                              <p:pRg st="6" end="6"/>
                                            </p:txEl>
                                          </p:spTgt>
                                        </p:tgtEl>
                                        <p:attrNameLst>
                                          <p:attrName>style.visibility</p:attrName>
                                        </p:attrNameLst>
                                      </p:cBhvr>
                                      <p:to>
                                        <p:strVal val="visible"/>
                                      </p:to>
                                    </p:set>
                                    <p:animEffect transition="in" filter="barn(inVertical)">
                                      <p:cBhvr>
                                        <p:cTn id="18" dur="500"/>
                                        <p:tgtEl>
                                          <p:spTgt spid="12291">
                                            <p:txEl>
                                              <p:pRg st="6" end="6"/>
                                            </p:txEl>
                                          </p:spTgt>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12291">
                                            <p:txEl>
                                              <p:pRg st="7" end="7"/>
                                            </p:txEl>
                                          </p:spTgt>
                                        </p:tgtEl>
                                        <p:attrNameLst>
                                          <p:attrName>style.visibility</p:attrName>
                                        </p:attrNameLst>
                                      </p:cBhvr>
                                      <p:to>
                                        <p:strVal val="visible"/>
                                      </p:to>
                                    </p:set>
                                    <p:animEffect transition="in" filter="barn(inVertical)">
                                      <p:cBhvr>
                                        <p:cTn id="21" dur="500"/>
                                        <p:tgtEl>
                                          <p:spTgt spid="1229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uiExpand="1"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152400"/>
            <a:ext cx="8229600" cy="1384300"/>
          </a:xfrm>
        </p:spPr>
        <p:txBody>
          <a:bodyPr/>
          <a:lstStyle/>
          <a:p>
            <a:pPr eaLnBrk="1" hangingPunct="1">
              <a:defRPr/>
            </a:pPr>
            <a:r>
              <a:rPr lang="fr-FR" dirty="0">
                <a:solidFill>
                  <a:schemeClr val="hlink"/>
                </a:solidFill>
              </a:rPr>
              <a:t> Comprendre un texte</a:t>
            </a:r>
            <a:endParaRPr lang="fr-FR" sz="2000" dirty="0">
              <a:solidFill>
                <a:schemeClr val="hlink"/>
              </a:solidFill>
            </a:endParaRPr>
          </a:p>
        </p:txBody>
      </p:sp>
      <p:sp>
        <p:nvSpPr>
          <p:cNvPr id="12291" name="Rectangle 3"/>
          <p:cNvSpPr>
            <a:spLocks noGrp="1" noChangeArrowheads="1"/>
          </p:cNvSpPr>
          <p:nvPr>
            <p:ph type="body" idx="1"/>
          </p:nvPr>
        </p:nvSpPr>
        <p:spPr>
          <a:xfrm>
            <a:off x="0" y="1371600"/>
            <a:ext cx="9144000" cy="5334000"/>
          </a:xfrm>
        </p:spPr>
        <p:txBody>
          <a:bodyPr/>
          <a:lstStyle/>
          <a:p>
            <a:pPr marL="0" indent="0" algn="ctr" eaLnBrk="1" hangingPunct="1">
              <a:lnSpc>
                <a:spcPct val="90000"/>
              </a:lnSpc>
              <a:buFontTx/>
              <a:buNone/>
              <a:defRPr/>
            </a:pPr>
            <a:r>
              <a:rPr lang="fr-FR" sz="2800" dirty="0"/>
              <a:t>5 ensembles de compétences :</a:t>
            </a:r>
          </a:p>
          <a:p>
            <a:pPr marL="0" indent="0" eaLnBrk="1" hangingPunct="1">
              <a:lnSpc>
                <a:spcPct val="90000"/>
              </a:lnSpc>
              <a:buFontTx/>
              <a:buNone/>
              <a:defRPr/>
            </a:pPr>
            <a:endParaRPr lang="fr-FR" sz="2800" dirty="0"/>
          </a:p>
          <a:p>
            <a:pPr eaLnBrk="1" hangingPunct="1">
              <a:lnSpc>
                <a:spcPct val="90000"/>
              </a:lnSpc>
              <a:defRPr/>
            </a:pPr>
            <a:r>
              <a:rPr lang="fr-FR" sz="2800" b="1" dirty="0">
                <a:solidFill>
                  <a:schemeClr val="accent5"/>
                </a:solidFill>
              </a:rPr>
              <a:t>décodage</a:t>
            </a:r>
            <a:r>
              <a:rPr lang="fr-FR" sz="2800" dirty="0">
                <a:solidFill>
                  <a:schemeClr val="accent5"/>
                </a:solidFill>
              </a:rPr>
              <a:t> </a:t>
            </a:r>
          </a:p>
          <a:p>
            <a:pPr eaLnBrk="1" hangingPunct="1">
              <a:lnSpc>
                <a:spcPct val="90000"/>
              </a:lnSpc>
              <a:defRPr/>
            </a:pPr>
            <a:r>
              <a:rPr lang="fr-FR" sz="2800" b="1" dirty="0">
                <a:solidFill>
                  <a:schemeClr val="accent5"/>
                </a:solidFill>
              </a:rPr>
              <a:t>linguistiques</a:t>
            </a:r>
            <a:endParaRPr lang="fr-FR" sz="2400" i="1" dirty="0"/>
          </a:p>
          <a:p>
            <a:pPr eaLnBrk="1" hangingPunct="1">
              <a:lnSpc>
                <a:spcPct val="90000"/>
              </a:lnSpc>
              <a:defRPr/>
            </a:pPr>
            <a:r>
              <a:rPr lang="fr-FR" sz="2800" b="1" dirty="0">
                <a:solidFill>
                  <a:schemeClr val="accent5"/>
                </a:solidFill>
              </a:rPr>
              <a:t>textuelles</a:t>
            </a:r>
            <a:r>
              <a:rPr lang="fr-FR" sz="2800" dirty="0">
                <a:solidFill>
                  <a:schemeClr val="accent5"/>
                </a:solidFill>
              </a:rPr>
              <a:t> </a:t>
            </a:r>
          </a:p>
          <a:p>
            <a:pPr eaLnBrk="1" hangingPunct="1">
              <a:lnSpc>
                <a:spcPct val="90000"/>
              </a:lnSpc>
              <a:defRPr/>
            </a:pPr>
            <a:r>
              <a:rPr lang="fr-FR" sz="3600" dirty="0"/>
              <a:t>Des compétences </a:t>
            </a:r>
            <a:r>
              <a:rPr lang="fr-FR" sz="3600" b="1" dirty="0">
                <a:solidFill>
                  <a:schemeClr val="accent5"/>
                </a:solidFill>
              </a:rPr>
              <a:t>référentielles</a:t>
            </a:r>
            <a:r>
              <a:rPr lang="fr-FR" sz="3600" dirty="0">
                <a:solidFill>
                  <a:schemeClr val="accent5"/>
                </a:solidFill>
              </a:rPr>
              <a:t> </a:t>
            </a:r>
            <a:r>
              <a:rPr lang="fr-FR" sz="3600" dirty="0"/>
              <a:t>: </a:t>
            </a:r>
          </a:p>
          <a:p>
            <a:pPr lvl="1" eaLnBrk="1" hangingPunct="1">
              <a:lnSpc>
                <a:spcPct val="90000"/>
              </a:lnSpc>
              <a:defRPr/>
            </a:pPr>
            <a:r>
              <a:rPr lang="fr-FR" sz="2400" i="1" dirty="0"/>
              <a:t>La connaissance du monde :</a:t>
            </a:r>
            <a:r>
              <a:rPr lang="fr-FR" sz="2400" i="1" dirty="0">
                <a:sym typeface="Wingdings" panose="05000000000000000000" pitchFamily="2" charset="2"/>
              </a:rPr>
              <a:t> toutes les disciplines y concourent</a:t>
            </a:r>
            <a:r>
              <a:rPr lang="fr-FR" sz="2400" i="1" dirty="0"/>
              <a:t> </a:t>
            </a:r>
          </a:p>
          <a:p>
            <a:pPr lvl="1" eaLnBrk="1" hangingPunct="1">
              <a:lnSpc>
                <a:spcPct val="90000"/>
              </a:lnSpc>
              <a:defRPr/>
            </a:pPr>
            <a:r>
              <a:rPr lang="fr-FR" sz="2400" i="1" dirty="0"/>
              <a:t>La culture générale </a:t>
            </a:r>
          </a:p>
          <a:p>
            <a:pPr marL="457200" lvl="1" indent="0" eaLnBrk="1" hangingPunct="1">
              <a:lnSpc>
                <a:spcPct val="90000"/>
              </a:lnSpc>
              <a:buNone/>
              <a:defRPr/>
            </a:pPr>
            <a:r>
              <a:rPr lang="fr-FR" sz="2400" i="1" dirty="0">
                <a:sym typeface="Wingdings" panose="05000000000000000000" pitchFamily="2" charset="2"/>
              </a:rPr>
              <a:t>		 Ce qui permet </a:t>
            </a:r>
            <a:r>
              <a:rPr lang="fr-FR" sz="2400" b="1" i="1" dirty="0"/>
              <a:t>inférences et interprétations</a:t>
            </a:r>
          </a:p>
          <a:p>
            <a:pPr eaLnBrk="1" hangingPunct="1">
              <a:lnSpc>
                <a:spcPct val="90000"/>
              </a:lnSpc>
              <a:defRPr/>
            </a:pPr>
            <a:endParaRPr lang="fr-FR" sz="2800" dirty="0"/>
          </a:p>
        </p:txBody>
      </p:sp>
    </p:spTree>
    <p:extLst>
      <p:ext uri="{BB962C8B-B14F-4D97-AF65-F5344CB8AC3E}">
        <p14:creationId xmlns:p14="http://schemas.microsoft.com/office/powerpoint/2010/main" val="162118997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barn(inVertical)">
                                      <p:cBhvr>
                                        <p:cTn id="7" dur="500"/>
                                        <p:tgtEl>
                                          <p:spTgt spid="122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291">
                                            <p:txEl>
                                              <p:pRg st="5" end="5"/>
                                            </p:txEl>
                                          </p:spTgt>
                                        </p:tgtEl>
                                        <p:attrNameLst>
                                          <p:attrName>style.visibility</p:attrName>
                                        </p:attrNameLst>
                                      </p:cBhvr>
                                      <p:to>
                                        <p:strVal val="visible"/>
                                      </p:to>
                                    </p:set>
                                    <p:animEffect transition="in" filter="barn(inVertical)">
                                      <p:cBhvr>
                                        <p:cTn id="12" dur="500"/>
                                        <p:tgtEl>
                                          <p:spTgt spid="12291">
                                            <p:txEl>
                                              <p:pRg st="5" end="5"/>
                                            </p:txEl>
                                          </p:spTgt>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12291">
                                            <p:txEl>
                                              <p:pRg st="6" end="6"/>
                                            </p:txEl>
                                          </p:spTgt>
                                        </p:tgtEl>
                                        <p:attrNameLst>
                                          <p:attrName>style.visibility</p:attrName>
                                        </p:attrNameLst>
                                      </p:cBhvr>
                                      <p:to>
                                        <p:strVal val="visible"/>
                                      </p:to>
                                    </p:set>
                                    <p:animEffect transition="in" filter="barn(inVertical)">
                                      <p:cBhvr>
                                        <p:cTn id="15" dur="500"/>
                                        <p:tgtEl>
                                          <p:spTgt spid="12291">
                                            <p:txEl>
                                              <p:pRg st="6" end="6"/>
                                            </p:txEl>
                                          </p:spTgt>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12291">
                                            <p:txEl>
                                              <p:pRg st="7" end="7"/>
                                            </p:txEl>
                                          </p:spTgt>
                                        </p:tgtEl>
                                        <p:attrNameLst>
                                          <p:attrName>style.visibility</p:attrName>
                                        </p:attrNameLst>
                                      </p:cBhvr>
                                      <p:to>
                                        <p:strVal val="visible"/>
                                      </p:to>
                                    </p:set>
                                    <p:animEffect transition="in" filter="barn(inVertical)">
                                      <p:cBhvr>
                                        <p:cTn id="18" dur="500"/>
                                        <p:tgtEl>
                                          <p:spTgt spid="12291">
                                            <p:txEl>
                                              <p:pRg st="7" end="7"/>
                                            </p:txEl>
                                          </p:spTgt>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12291">
                                            <p:txEl>
                                              <p:pRg st="8" end="8"/>
                                            </p:txEl>
                                          </p:spTgt>
                                        </p:tgtEl>
                                        <p:attrNameLst>
                                          <p:attrName>style.visibility</p:attrName>
                                        </p:attrNameLst>
                                      </p:cBhvr>
                                      <p:to>
                                        <p:strVal val="visible"/>
                                      </p:to>
                                    </p:set>
                                    <p:animEffect transition="in" filter="barn(inVertical)">
                                      <p:cBhvr>
                                        <p:cTn id="21" dur="500"/>
                                        <p:tgtEl>
                                          <p:spTgt spid="12291">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304800"/>
            <a:ext cx="9144000" cy="1384300"/>
          </a:xfrm>
        </p:spPr>
        <p:txBody>
          <a:bodyPr/>
          <a:lstStyle/>
          <a:p>
            <a:pPr algn="ctr">
              <a:defRPr/>
            </a:pPr>
            <a:r>
              <a:rPr lang="fr-FR" dirty="0">
                <a:solidFill>
                  <a:schemeClr val="accent1"/>
                </a:solidFill>
              </a:rPr>
              <a:t>Le             ?</a:t>
            </a:r>
            <a:endParaRPr lang="fr-FR" sz="3600" i="1" dirty="0"/>
          </a:p>
        </p:txBody>
      </p:sp>
      <p:sp>
        <p:nvSpPr>
          <p:cNvPr id="3" name="Espace réservé du contenu 2"/>
          <p:cNvSpPr>
            <a:spLocks noGrp="1"/>
          </p:cNvSpPr>
          <p:nvPr>
            <p:ph idx="1"/>
          </p:nvPr>
        </p:nvSpPr>
        <p:spPr>
          <a:xfrm>
            <a:off x="0" y="1524000"/>
            <a:ext cx="9144000" cy="5334000"/>
          </a:xfrm>
        </p:spPr>
        <p:txBody>
          <a:bodyPr/>
          <a:lstStyle/>
          <a:p>
            <a:pPr marL="0" indent="0" algn="ctr">
              <a:buNone/>
              <a:defRPr/>
            </a:pPr>
            <a:r>
              <a:rPr lang="fr-FR" sz="4400" dirty="0">
                <a:latin typeface="+mj-lt"/>
                <a:ea typeface="+mj-ea"/>
                <a:cs typeface="+mj-cs"/>
              </a:rPr>
              <a:t>Réseau des Observatoires Locaux de la Lecture</a:t>
            </a:r>
          </a:p>
          <a:p>
            <a:pPr marL="0" indent="0" algn="ctr">
              <a:buFontTx/>
              <a:buNone/>
              <a:defRPr/>
            </a:pPr>
            <a:r>
              <a:rPr lang="fr-FR" sz="4400" dirty="0">
                <a:solidFill>
                  <a:schemeClr val="accent1"/>
                </a:solidFill>
                <a:latin typeface="+mj-lt"/>
                <a:ea typeface="+mj-ea"/>
                <a:cs typeface="+mj-cs"/>
              </a:rPr>
              <a:t>http://www.roll-descartes.fr/</a:t>
            </a:r>
          </a:p>
          <a:p>
            <a:pPr marL="0" indent="0">
              <a:buNone/>
              <a:defRPr/>
            </a:pPr>
            <a:r>
              <a:rPr lang="fr-FR" i="1" dirty="0">
                <a:effectLst/>
              </a:rPr>
              <a:t>Une philosophie de l’éducation...</a:t>
            </a:r>
          </a:p>
          <a:p>
            <a:pPr>
              <a:defRPr/>
            </a:pPr>
            <a:r>
              <a:rPr lang="fr-FR" b="1" dirty="0">
                <a:effectLst/>
              </a:rPr>
              <a:t>Au service des élèves et des enseignants</a:t>
            </a:r>
          </a:p>
          <a:p>
            <a:pPr>
              <a:defRPr/>
            </a:pPr>
            <a:r>
              <a:rPr lang="fr-FR" b="1" dirty="0">
                <a:effectLst/>
              </a:rPr>
              <a:t>Au service des Programmes et du Socle commun</a:t>
            </a:r>
          </a:p>
          <a:p>
            <a:pPr>
              <a:defRPr/>
            </a:pPr>
            <a:r>
              <a:rPr lang="fr-FR" sz="2400" b="1" dirty="0">
                <a:effectLst/>
              </a:rPr>
              <a:t>Intégré dans le CIFODEM, laboratoire de recherche de l’université Paris-Descartes</a:t>
            </a:r>
          </a:p>
        </p:txBody>
      </p:sp>
      <p:pic>
        <p:nvPicPr>
          <p:cNvPr id="4100" name="Image 3" descr="logo_rol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27488" y="685800"/>
            <a:ext cx="15240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5561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152400"/>
            <a:ext cx="8229600" cy="1384300"/>
          </a:xfrm>
        </p:spPr>
        <p:txBody>
          <a:bodyPr/>
          <a:lstStyle/>
          <a:p>
            <a:pPr eaLnBrk="1" hangingPunct="1">
              <a:defRPr/>
            </a:pPr>
            <a:r>
              <a:rPr lang="fr-FR" dirty="0">
                <a:solidFill>
                  <a:schemeClr val="hlink"/>
                </a:solidFill>
              </a:rPr>
              <a:t> Comprendre un texte</a:t>
            </a:r>
            <a:endParaRPr lang="fr-FR" sz="2000" dirty="0">
              <a:solidFill>
                <a:schemeClr val="hlink"/>
              </a:solidFill>
            </a:endParaRPr>
          </a:p>
        </p:txBody>
      </p:sp>
      <p:sp>
        <p:nvSpPr>
          <p:cNvPr id="12291" name="Rectangle 3"/>
          <p:cNvSpPr>
            <a:spLocks noGrp="1" noChangeArrowheads="1"/>
          </p:cNvSpPr>
          <p:nvPr>
            <p:ph type="body" idx="1"/>
          </p:nvPr>
        </p:nvSpPr>
        <p:spPr>
          <a:xfrm>
            <a:off x="0" y="1371600"/>
            <a:ext cx="9144000" cy="5334000"/>
          </a:xfrm>
        </p:spPr>
        <p:txBody>
          <a:bodyPr/>
          <a:lstStyle/>
          <a:p>
            <a:pPr marL="0" indent="0" algn="ctr" eaLnBrk="1" hangingPunct="1">
              <a:lnSpc>
                <a:spcPct val="90000"/>
              </a:lnSpc>
              <a:buFontTx/>
              <a:buNone/>
              <a:defRPr/>
            </a:pPr>
            <a:r>
              <a:rPr lang="fr-FR" sz="2800" dirty="0"/>
              <a:t>5 ensembles de compétences :</a:t>
            </a:r>
          </a:p>
          <a:p>
            <a:pPr marL="0" indent="0" eaLnBrk="1" hangingPunct="1">
              <a:lnSpc>
                <a:spcPct val="90000"/>
              </a:lnSpc>
              <a:buFontTx/>
              <a:buNone/>
              <a:defRPr/>
            </a:pPr>
            <a:endParaRPr lang="fr-FR" sz="2800" dirty="0"/>
          </a:p>
          <a:p>
            <a:pPr eaLnBrk="1" hangingPunct="1">
              <a:lnSpc>
                <a:spcPct val="90000"/>
              </a:lnSpc>
              <a:defRPr/>
            </a:pPr>
            <a:r>
              <a:rPr lang="fr-FR" sz="2800" b="1" dirty="0">
                <a:solidFill>
                  <a:schemeClr val="accent5"/>
                </a:solidFill>
              </a:rPr>
              <a:t>décodage</a:t>
            </a:r>
            <a:r>
              <a:rPr lang="fr-FR" sz="2800" dirty="0">
                <a:solidFill>
                  <a:schemeClr val="accent5"/>
                </a:solidFill>
              </a:rPr>
              <a:t> </a:t>
            </a:r>
            <a:endParaRPr lang="fr-FR" sz="2800" dirty="0"/>
          </a:p>
          <a:p>
            <a:pPr eaLnBrk="1" hangingPunct="1">
              <a:lnSpc>
                <a:spcPct val="90000"/>
              </a:lnSpc>
              <a:defRPr/>
            </a:pPr>
            <a:r>
              <a:rPr lang="fr-FR" sz="2800" b="1" dirty="0">
                <a:solidFill>
                  <a:schemeClr val="accent5"/>
                </a:solidFill>
              </a:rPr>
              <a:t>linguistiques</a:t>
            </a:r>
            <a:endParaRPr lang="fr-FR" sz="2400" i="1" dirty="0"/>
          </a:p>
          <a:p>
            <a:pPr eaLnBrk="1" hangingPunct="1">
              <a:lnSpc>
                <a:spcPct val="90000"/>
              </a:lnSpc>
              <a:defRPr/>
            </a:pPr>
            <a:r>
              <a:rPr lang="fr-FR" sz="2800" b="1" dirty="0">
                <a:solidFill>
                  <a:schemeClr val="accent5"/>
                </a:solidFill>
              </a:rPr>
              <a:t>textuelles</a:t>
            </a:r>
            <a:r>
              <a:rPr lang="fr-FR" sz="2800" dirty="0">
                <a:solidFill>
                  <a:schemeClr val="accent5"/>
                </a:solidFill>
              </a:rPr>
              <a:t> </a:t>
            </a:r>
          </a:p>
          <a:p>
            <a:pPr eaLnBrk="1" hangingPunct="1">
              <a:lnSpc>
                <a:spcPct val="90000"/>
              </a:lnSpc>
              <a:defRPr/>
            </a:pPr>
            <a:r>
              <a:rPr lang="fr-FR" sz="2800" b="1" dirty="0">
                <a:solidFill>
                  <a:schemeClr val="accent5"/>
                </a:solidFill>
              </a:rPr>
              <a:t>référentielles</a:t>
            </a:r>
            <a:r>
              <a:rPr lang="fr-FR" sz="2800" dirty="0">
                <a:solidFill>
                  <a:schemeClr val="accent5"/>
                </a:solidFill>
              </a:rPr>
              <a:t> </a:t>
            </a:r>
          </a:p>
          <a:p>
            <a:pPr eaLnBrk="1" hangingPunct="1">
              <a:lnSpc>
                <a:spcPct val="90000"/>
              </a:lnSpc>
              <a:defRPr/>
            </a:pPr>
            <a:r>
              <a:rPr lang="fr-FR" dirty="0"/>
              <a:t>Des compétences </a:t>
            </a:r>
            <a:r>
              <a:rPr lang="fr-FR" b="1" dirty="0">
                <a:solidFill>
                  <a:schemeClr val="accent5"/>
                </a:solidFill>
              </a:rPr>
              <a:t>stratégiques</a:t>
            </a:r>
            <a:r>
              <a:rPr lang="fr-FR" dirty="0">
                <a:solidFill>
                  <a:schemeClr val="accent5"/>
                </a:solidFill>
              </a:rPr>
              <a:t> </a:t>
            </a:r>
            <a:r>
              <a:rPr lang="fr-FR" dirty="0"/>
              <a:t>: </a:t>
            </a:r>
          </a:p>
          <a:p>
            <a:pPr lvl="1" eaLnBrk="1" hangingPunct="1">
              <a:lnSpc>
                <a:spcPct val="90000"/>
              </a:lnSpc>
              <a:defRPr/>
            </a:pPr>
            <a:r>
              <a:rPr lang="fr-FR" sz="2400" i="1" dirty="0"/>
              <a:t>La régulation, </a:t>
            </a:r>
          </a:p>
          <a:p>
            <a:pPr lvl="1" eaLnBrk="1" hangingPunct="1">
              <a:lnSpc>
                <a:spcPct val="90000"/>
              </a:lnSpc>
              <a:defRPr/>
            </a:pPr>
            <a:r>
              <a:rPr lang="fr-FR" sz="2400" i="1" dirty="0"/>
              <a:t>Le contrôle et </a:t>
            </a:r>
          </a:p>
          <a:p>
            <a:pPr lvl="1" eaLnBrk="1" hangingPunct="1">
              <a:lnSpc>
                <a:spcPct val="90000"/>
              </a:lnSpc>
              <a:defRPr/>
            </a:pPr>
            <a:r>
              <a:rPr lang="fr-FR" sz="2400" i="1" dirty="0"/>
              <a:t>L’évaluation par le lecteur de son activité de lecture. </a:t>
            </a:r>
          </a:p>
          <a:p>
            <a:pPr marL="457200" lvl="1" indent="0" eaLnBrk="1" hangingPunct="1">
              <a:lnSpc>
                <a:spcPct val="90000"/>
              </a:lnSpc>
              <a:buNone/>
              <a:defRPr/>
            </a:pPr>
            <a:r>
              <a:rPr lang="fr-FR" sz="2400" i="1" dirty="0">
                <a:sym typeface="Wingdings" pitchFamily="2" charset="2"/>
              </a:rPr>
              <a:t>		 L’activité de l’élève en ACT</a:t>
            </a:r>
            <a:endParaRPr lang="fr-FR" sz="2400" i="1" dirty="0"/>
          </a:p>
          <a:p>
            <a:pPr eaLnBrk="1" hangingPunct="1">
              <a:lnSpc>
                <a:spcPct val="90000"/>
              </a:lnSpc>
              <a:defRPr/>
            </a:pPr>
            <a:endParaRPr lang="fr-FR" sz="2800" dirty="0"/>
          </a:p>
        </p:txBody>
      </p:sp>
    </p:spTree>
    <p:extLst>
      <p:ext uri="{BB962C8B-B14F-4D97-AF65-F5344CB8AC3E}">
        <p14:creationId xmlns:p14="http://schemas.microsoft.com/office/powerpoint/2010/main" val="3578383363"/>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barn(inVertical)">
                                      <p:cBhvr>
                                        <p:cTn id="7" dur="500"/>
                                        <p:tgtEl>
                                          <p:spTgt spid="122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291">
                                            <p:txEl>
                                              <p:pRg st="6" end="6"/>
                                            </p:txEl>
                                          </p:spTgt>
                                        </p:tgtEl>
                                        <p:attrNameLst>
                                          <p:attrName>style.visibility</p:attrName>
                                        </p:attrNameLst>
                                      </p:cBhvr>
                                      <p:to>
                                        <p:strVal val="visible"/>
                                      </p:to>
                                    </p:set>
                                    <p:animEffect transition="in" filter="barn(inVertical)">
                                      <p:cBhvr>
                                        <p:cTn id="12" dur="500"/>
                                        <p:tgtEl>
                                          <p:spTgt spid="12291">
                                            <p:txEl>
                                              <p:pRg st="6" end="6"/>
                                            </p:txEl>
                                          </p:spTgt>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12291">
                                            <p:txEl>
                                              <p:pRg st="7" end="7"/>
                                            </p:txEl>
                                          </p:spTgt>
                                        </p:tgtEl>
                                        <p:attrNameLst>
                                          <p:attrName>style.visibility</p:attrName>
                                        </p:attrNameLst>
                                      </p:cBhvr>
                                      <p:to>
                                        <p:strVal val="visible"/>
                                      </p:to>
                                    </p:set>
                                    <p:animEffect transition="in" filter="barn(inVertical)">
                                      <p:cBhvr>
                                        <p:cTn id="15" dur="500"/>
                                        <p:tgtEl>
                                          <p:spTgt spid="12291">
                                            <p:txEl>
                                              <p:pRg st="7" end="7"/>
                                            </p:txEl>
                                          </p:spTgt>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12291">
                                            <p:txEl>
                                              <p:pRg st="8" end="8"/>
                                            </p:txEl>
                                          </p:spTgt>
                                        </p:tgtEl>
                                        <p:attrNameLst>
                                          <p:attrName>style.visibility</p:attrName>
                                        </p:attrNameLst>
                                      </p:cBhvr>
                                      <p:to>
                                        <p:strVal val="visible"/>
                                      </p:to>
                                    </p:set>
                                    <p:animEffect transition="in" filter="barn(inVertical)">
                                      <p:cBhvr>
                                        <p:cTn id="18" dur="500"/>
                                        <p:tgtEl>
                                          <p:spTgt spid="12291">
                                            <p:txEl>
                                              <p:pRg st="8" end="8"/>
                                            </p:txEl>
                                          </p:spTgt>
                                        </p:tgtEl>
                                      </p:cBhvr>
                                    </p:animEffect>
                                  </p:childTnLst>
                                </p:cTn>
                              </p:par>
                              <p:par>
                                <p:cTn id="19" presetID="16" presetClass="entr" presetSubtype="21" fill="hold" grpId="0" nodeType="withEffect">
                                  <p:stCondLst>
                                    <p:cond delay="0"/>
                                  </p:stCondLst>
                                  <p:childTnLst>
                                    <p:set>
                                      <p:cBhvr>
                                        <p:cTn id="20" dur="1" fill="hold">
                                          <p:stCondLst>
                                            <p:cond delay="0"/>
                                          </p:stCondLst>
                                        </p:cTn>
                                        <p:tgtEl>
                                          <p:spTgt spid="12291">
                                            <p:txEl>
                                              <p:pRg st="9" end="9"/>
                                            </p:txEl>
                                          </p:spTgt>
                                        </p:tgtEl>
                                        <p:attrNameLst>
                                          <p:attrName>style.visibility</p:attrName>
                                        </p:attrNameLst>
                                      </p:cBhvr>
                                      <p:to>
                                        <p:strVal val="visible"/>
                                      </p:to>
                                    </p:set>
                                    <p:animEffect transition="in" filter="barn(inVertical)">
                                      <p:cBhvr>
                                        <p:cTn id="21" dur="500"/>
                                        <p:tgtEl>
                                          <p:spTgt spid="12291">
                                            <p:txEl>
                                              <p:pRg st="9" end="9"/>
                                            </p:txEl>
                                          </p:spTgt>
                                        </p:tgtEl>
                                      </p:cBhvr>
                                    </p:animEffect>
                                  </p:childTnLst>
                                </p:cTn>
                              </p:par>
                              <p:par>
                                <p:cTn id="22" presetID="16" presetClass="entr" presetSubtype="21" fill="hold" grpId="0" nodeType="withEffect">
                                  <p:stCondLst>
                                    <p:cond delay="0"/>
                                  </p:stCondLst>
                                  <p:childTnLst>
                                    <p:set>
                                      <p:cBhvr>
                                        <p:cTn id="23" dur="1" fill="hold">
                                          <p:stCondLst>
                                            <p:cond delay="0"/>
                                          </p:stCondLst>
                                        </p:cTn>
                                        <p:tgtEl>
                                          <p:spTgt spid="12291">
                                            <p:txEl>
                                              <p:pRg st="10" end="10"/>
                                            </p:txEl>
                                          </p:spTgt>
                                        </p:tgtEl>
                                        <p:attrNameLst>
                                          <p:attrName>style.visibility</p:attrName>
                                        </p:attrNameLst>
                                      </p:cBhvr>
                                      <p:to>
                                        <p:strVal val="visible"/>
                                      </p:to>
                                    </p:set>
                                    <p:animEffect transition="in" filter="barn(inVertical)">
                                      <p:cBhvr>
                                        <p:cTn id="24" dur="500"/>
                                        <p:tgtEl>
                                          <p:spTgt spid="12291">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uiExpand="1"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152400"/>
            <a:ext cx="8229600" cy="1384300"/>
          </a:xfrm>
        </p:spPr>
        <p:txBody>
          <a:bodyPr/>
          <a:lstStyle/>
          <a:p>
            <a:pPr eaLnBrk="1" hangingPunct="1">
              <a:defRPr/>
            </a:pPr>
            <a:r>
              <a:rPr lang="fr-FR" dirty="0">
                <a:solidFill>
                  <a:schemeClr val="hlink"/>
                </a:solidFill>
              </a:rPr>
              <a:t> Comprendre un texte</a:t>
            </a:r>
            <a:endParaRPr lang="fr-FR" sz="2000" dirty="0">
              <a:solidFill>
                <a:schemeClr val="hlink"/>
              </a:solidFill>
            </a:endParaRPr>
          </a:p>
        </p:txBody>
      </p:sp>
      <p:sp>
        <p:nvSpPr>
          <p:cNvPr id="12291" name="Rectangle 3"/>
          <p:cNvSpPr>
            <a:spLocks noGrp="1" noChangeArrowheads="1"/>
          </p:cNvSpPr>
          <p:nvPr>
            <p:ph type="body" idx="1"/>
          </p:nvPr>
        </p:nvSpPr>
        <p:spPr>
          <a:xfrm>
            <a:off x="0" y="1371600"/>
            <a:ext cx="9144000" cy="5334000"/>
          </a:xfrm>
        </p:spPr>
        <p:txBody>
          <a:bodyPr/>
          <a:lstStyle/>
          <a:p>
            <a:pPr marL="0" indent="0" algn="ctr" eaLnBrk="1" hangingPunct="1">
              <a:lnSpc>
                <a:spcPct val="90000"/>
              </a:lnSpc>
              <a:buFontTx/>
              <a:buNone/>
              <a:defRPr/>
            </a:pPr>
            <a:r>
              <a:rPr lang="fr-FR" sz="2800" dirty="0"/>
              <a:t>5 ensembles de compétences :</a:t>
            </a:r>
          </a:p>
          <a:p>
            <a:pPr marL="0" indent="0" eaLnBrk="1" hangingPunct="1">
              <a:lnSpc>
                <a:spcPct val="90000"/>
              </a:lnSpc>
              <a:buFontTx/>
              <a:buNone/>
              <a:defRPr/>
            </a:pPr>
            <a:endParaRPr lang="fr-FR" sz="2800" dirty="0"/>
          </a:p>
          <a:p>
            <a:pPr marL="514350" indent="-514350" eaLnBrk="1" hangingPunct="1">
              <a:lnSpc>
                <a:spcPct val="90000"/>
              </a:lnSpc>
              <a:buFont typeface="+mj-lt"/>
              <a:buAutoNum type="arabicPeriod"/>
              <a:defRPr/>
            </a:pPr>
            <a:r>
              <a:rPr lang="fr-FR" sz="2800" b="1" dirty="0">
                <a:solidFill>
                  <a:schemeClr val="accent5"/>
                </a:solidFill>
              </a:rPr>
              <a:t>décodage</a:t>
            </a:r>
            <a:r>
              <a:rPr lang="fr-FR" sz="2800" dirty="0">
                <a:solidFill>
                  <a:schemeClr val="accent5"/>
                </a:solidFill>
              </a:rPr>
              <a:t> </a:t>
            </a:r>
            <a:r>
              <a:rPr lang="fr-FR" sz="2800" dirty="0"/>
              <a:t>: </a:t>
            </a:r>
            <a:r>
              <a:rPr lang="fr-FR" sz="2400" i="1" dirty="0"/>
              <a:t>identification des mots écrits</a:t>
            </a:r>
          </a:p>
          <a:p>
            <a:pPr marL="514350" indent="-514350" eaLnBrk="1" hangingPunct="1">
              <a:lnSpc>
                <a:spcPct val="90000"/>
              </a:lnSpc>
              <a:buFont typeface="+mj-lt"/>
              <a:buAutoNum type="arabicPeriod"/>
              <a:defRPr/>
            </a:pPr>
            <a:r>
              <a:rPr lang="fr-FR" sz="2800" b="1" dirty="0">
                <a:solidFill>
                  <a:schemeClr val="accent5"/>
                </a:solidFill>
              </a:rPr>
              <a:t>linguistiques</a:t>
            </a:r>
            <a:r>
              <a:rPr lang="fr-FR" sz="2800" dirty="0">
                <a:solidFill>
                  <a:schemeClr val="accent5"/>
                </a:solidFill>
              </a:rPr>
              <a:t> </a:t>
            </a:r>
            <a:r>
              <a:rPr lang="fr-FR" sz="2800" dirty="0"/>
              <a:t>: </a:t>
            </a:r>
            <a:r>
              <a:rPr lang="fr-FR" sz="2400" i="1" dirty="0"/>
              <a:t>syntaxe et lexique</a:t>
            </a:r>
          </a:p>
          <a:p>
            <a:pPr marL="514350" indent="-514350" eaLnBrk="1" hangingPunct="1">
              <a:lnSpc>
                <a:spcPct val="90000"/>
              </a:lnSpc>
              <a:buFont typeface="+mj-lt"/>
              <a:buAutoNum type="arabicPeriod"/>
              <a:defRPr/>
            </a:pPr>
            <a:r>
              <a:rPr lang="fr-FR" sz="2800" b="1" dirty="0">
                <a:solidFill>
                  <a:schemeClr val="accent5"/>
                </a:solidFill>
              </a:rPr>
              <a:t>textuelles</a:t>
            </a:r>
            <a:r>
              <a:rPr lang="fr-FR" sz="2800" dirty="0">
                <a:solidFill>
                  <a:schemeClr val="accent5"/>
                </a:solidFill>
              </a:rPr>
              <a:t> </a:t>
            </a:r>
            <a:r>
              <a:rPr lang="fr-FR" sz="2800" dirty="0"/>
              <a:t>: </a:t>
            </a:r>
            <a:r>
              <a:rPr lang="fr-FR" sz="2400" i="1" dirty="0"/>
              <a:t>conduites discursives, énonciation, cohésion (anaphores, connecteurs spatiaux, temporels, logiques, sens local, etc.)</a:t>
            </a:r>
          </a:p>
          <a:p>
            <a:pPr marL="514350" indent="-514350" eaLnBrk="1" hangingPunct="1">
              <a:lnSpc>
                <a:spcPct val="90000"/>
              </a:lnSpc>
              <a:buFont typeface="+mj-lt"/>
              <a:buAutoNum type="arabicPeriod"/>
              <a:defRPr/>
            </a:pPr>
            <a:r>
              <a:rPr lang="fr-FR" sz="2800" b="1" dirty="0">
                <a:solidFill>
                  <a:schemeClr val="accent5"/>
                </a:solidFill>
              </a:rPr>
              <a:t>référentielles</a:t>
            </a:r>
            <a:r>
              <a:rPr lang="fr-FR" sz="2800" dirty="0">
                <a:solidFill>
                  <a:schemeClr val="accent5"/>
                </a:solidFill>
              </a:rPr>
              <a:t> </a:t>
            </a:r>
            <a:r>
              <a:rPr lang="fr-FR" sz="2800" dirty="0"/>
              <a:t>: </a:t>
            </a:r>
            <a:r>
              <a:rPr lang="fr-FR" sz="2400" i="1" dirty="0"/>
              <a:t>connaissance du monde, culture générale (inférences, interprétations)</a:t>
            </a:r>
          </a:p>
          <a:p>
            <a:pPr marL="514350" indent="-514350" eaLnBrk="1" hangingPunct="1">
              <a:lnSpc>
                <a:spcPct val="90000"/>
              </a:lnSpc>
              <a:buFont typeface="+mj-lt"/>
              <a:buAutoNum type="arabicPeriod"/>
              <a:defRPr/>
            </a:pPr>
            <a:r>
              <a:rPr lang="fr-FR" b="1" dirty="0">
                <a:solidFill>
                  <a:schemeClr val="accent5"/>
                </a:solidFill>
              </a:rPr>
              <a:t>stratégiques</a:t>
            </a:r>
            <a:r>
              <a:rPr lang="fr-FR" dirty="0">
                <a:solidFill>
                  <a:schemeClr val="accent5"/>
                </a:solidFill>
              </a:rPr>
              <a:t> </a:t>
            </a:r>
            <a:r>
              <a:rPr lang="fr-FR" dirty="0"/>
              <a:t>: </a:t>
            </a:r>
            <a:r>
              <a:rPr lang="fr-FR" sz="2400" i="1" dirty="0"/>
              <a:t>régulation, contrôle et évaluation par le lecteur de son activité de lecture. </a:t>
            </a:r>
            <a:r>
              <a:rPr lang="fr-FR" sz="2400" i="1" dirty="0">
                <a:sym typeface="Wingdings" pitchFamily="2" charset="2"/>
              </a:rPr>
              <a:t> ACT</a:t>
            </a:r>
            <a:endParaRPr lang="fr-FR" sz="2400" i="1" dirty="0"/>
          </a:p>
          <a:p>
            <a:pPr eaLnBrk="1" hangingPunct="1">
              <a:lnSpc>
                <a:spcPct val="90000"/>
              </a:lnSpc>
              <a:defRPr/>
            </a:pPr>
            <a:endParaRPr lang="fr-FR" sz="2800" dirty="0"/>
          </a:p>
        </p:txBody>
      </p:sp>
    </p:spTree>
    <p:extLst>
      <p:ext uri="{BB962C8B-B14F-4D97-AF65-F5344CB8AC3E}">
        <p14:creationId xmlns:p14="http://schemas.microsoft.com/office/powerpoint/2010/main" val="7671258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barn(inVertical)">
                                      <p:cBhvr>
                                        <p:cTn id="7" dur="500"/>
                                        <p:tgtEl>
                                          <p:spTgt spid="12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2291">
                                            <p:txEl>
                                              <p:pRg st="2" end="2"/>
                                            </p:txEl>
                                          </p:spTgt>
                                        </p:tgtEl>
                                        <p:attrNameLst>
                                          <p:attrName>style.visibility</p:attrName>
                                        </p:attrNameLst>
                                      </p:cBhvr>
                                      <p:to>
                                        <p:strVal val="visible"/>
                                      </p:to>
                                    </p:set>
                                    <p:animEffect transition="in" filter="barn(inVertical)">
                                      <p:cBhvr>
                                        <p:cTn id="12" dur="500"/>
                                        <p:tgtEl>
                                          <p:spTgt spid="1229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2291">
                                            <p:txEl>
                                              <p:pRg st="3" end="3"/>
                                            </p:txEl>
                                          </p:spTgt>
                                        </p:tgtEl>
                                        <p:attrNameLst>
                                          <p:attrName>style.visibility</p:attrName>
                                        </p:attrNameLst>
                                      </p:cBhvr>
                                      <p:to>
                                        <p:strVal val="visible"/>
                                      </p:to>
                                    </p:set>
                                    <p:animEffect transition="in" filter="barn(inVertical)">
                                      <p:cBhvr>
                                        <p:cTn id="17" dur="500"/>
                                        <p:tgtEl>
                                          <p:spTgt spid="12291">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2291">
                                            <p:txEl>
                                              <p:pRg st="4" end="4"/>
                                            </p:txEl>
                                          </p:spTgt>
                                        </p:tgtEl>
                                        <p:attrNameLst>
                                          <p:attrName>style.visibility</p:attrName>
                                        </p:attrNameLst>
                                      </p:cBhvr>
                                      <p:to>
                                        <p:strVal val="visible"/>
                                      </p:to>
                                    </p:set>
                                    <p:animEffect transition="in" filter="barn(inVertical)">
                                      <p:cBhvr>
                                        <p:cTn id="22" dur="500"/>
                                        <p:tgtEl>
                                          <p:spTgt spid="12291">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2291">
                                            <p:txEl>
                                              <p:pRg st="5" end="5"/>
                                            </p:txEl>
                                          </p:spTgt>
                                        </p:tgtEl>
                                        <p:attrNameLst>
                                          <p:attrName>style.visibility</p:attrName>
                                        </p:attrNameLst>
                                      </p:cBhvr>
                                      <p:to>
                                        <p:strVal val="visible"/>
                                      </p:to>
                                    </p:set>
                                    <p:animEffect transition="in" filter="barn(inVertical)">
                                      <p:cBhvr>
                                        <p:cTn id="27" dur="500"/>
                                        <p:tgtEl>
                                          <p:spTgt spid="12291">
                                            <p:txEl>
                                              <p:pRg st="5" end="5"/>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2291">
                                            <p:txEl>
                                              <p:pRg st="6" end="6"/>
                                            </p:txEl>
                                          </p:spTgt>
                                        </p:tgtEl>
                                        <p:attrNameLst>
                                          <p:attrName>style.visibility</p:attrName>
                                        </p:attrNameLst>
                                      </p:cBhvr>
                                      <p:to>
                                        <p:strVal val="visible"/>
                                      </p:to>
                                    </p:set>
                                    <p:animEffect transition="in" filter="barn(inVertical)">
                                      <p:cBhvr>
                                        <p:cTn id="32" dur="500"/>
                                        <p:tgtEl>
                                          <p:spTgt spid="1229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a:xfrm>
            <a:off x="457200" y="0"/>
            <a:ext cx="8229600" cy="990600"/>
          </a:xfrm>
        </p:spPr>
        <p:txBody>
          <a:bodyPr/>
          <a:lstStyle/>
          <a:p>
            <a:pPr eaLnBrk="1" hangingPunct="1">
              <a:defRPr/>
            </a:pPr>
            <a:r>
              <a:rPr lang="fr-FR" sz="4000" dirty="0" smtClean="0">
                <a:solidFill>
                  <a:srgbClr val="FFC000"/>
                </a:solidFill>
              </a:rPr>
              <a:t>5. Les </a:t>
            </a:r>
            <a:r>
              <a:rPr lang="fr-FR" sz="4000" dirty="0">
                <a:solidFill>
                  <a:srgbClr val="FFC000"/>
                </a:solidFill>
              </a:rPr>
              <a:t>stratégies du lecteur expert ?</a:t>
            </a:r>
          </a:p>
        </p:txBody>
      </p:sp>
      <p:sp>
        <p:nvSpPr>
          <p:cNvPr id="181251" name="Rectangle 3"/>
          <p:cNvSpPr>
            <a:spLocks noGrp="1" noChangeArrowheads="1"/>
          </p:cNvSpPr>
          <p:nvPr>
            <p:ph type="body" idx="1"/>
          </p:nvPr>
        </p:nvSpPr>
        <p:spPr>
          <a:xfrm>
            <a:off x="304800" y="838200"/>
            <a:ext cx="8534400" cy="6019800"/>
          </a:xfrm>
        </p:spPr>
        <p:txBody>
          <a:bodyPr/>
          <a:lstStyle/>
          <a:p>
            <a:pPr eaLnBrk="1" hangingPunct="1">
              <a:defRPr/>
            </a:pPr>
            <a:r>
              <a:rPr lang="fr-FR" sz="2800" b="1" dirty="0">
                <a:solidFill>
                  <a:schemeClr val="accent6">
                    <a:lumMod val="60000"/>
                    <a:lumOff val="40000"/>
                  </a:schemeClr>
                </a:solidFill>
              </a:rPr>
              <a:t>Anticiper</a:t>
            </a:r>
            <a:r>
              <a:rPr lang="fr-FR" sz="2800" dirty="0">
                <a:solidFill>
                  <a:schemeClr val="tx2"/>
                </a:solidFill>
              </a:rPr>
              <a:t>, assigner un but à son activité avant de commencer la lecture : pourquoi lire ce texte ? </a:t>
            </a:r>
            <a:r>
              <a:rPr lang="fr-FR" sz="2400" i="1" dirty="0">
                <a:solidFill>
                  <a:schemeClr val="tx2"/>
                </a:solidFill>
              </a:rPr>
              <a:t>Pour s’informer, apprendre, se distraire, agir, etc.,</a:t>
            </a:r>
            <a:endParaRPr lang="fr-FR" sz="2800" i="1" dirty="0">
              <a:solidFill>
                <a:schemeClr val="tx2"/>
              </a:solidFill>
            </a:endParaRPr>
          </a:p>
          <a:p>
            <a:pPr eaLnBrk="1" hangingPunct="1">
              <a:defRPr/>
            </a:pPr>
            <a:r>
              <a:rPr lang="fr-FR" sz="2800" b="1" dirty="0">
                <a:solidFill>
                  <a:schemeClr val="accent6">
                    <a:lumMod val="60000"/>
                    <a:lumOff val="40000"/>
                  </a:schemeClr>
                </a:solidFill>
              </a:rPr>
              <a:t>Imaginer</a:t>
            </a:r>
            <a:r>
              <a:rPr lang="fr-FR" sz="2800" dirty="0"/>
              <a:t>, « faire son film »  </a:t>
            </a:r>
            <a:r>
              <a:rPr lang="fr-FR" sz="2400" dirty="0"/>
              <a:t>(</a:t>
            </a:r>
            <a:r>
              <a:rPr lang="fr-FR" sz="2000" dirty="0"/>
              <a:t>fonction imageante</a:t>
            </a:r>
            <a:r>
              <a:rPr lang="fr-FR" sz="2400" dirty="0"/>
              <a:t>),</a:t>
            </a:r>
            <a:endParaRPr lang="fr-FR" sz="2800" dirty="0"/>
          </a:p>
          <a:p>
            <a:pPr eaLnBrk="1" hangingPunct="1">
              <a:defRPr/>
            </a:pPr>
            <a:r>
              <a:rPr lang="fr-FR" sz="2800" b="1" dirty="0">
                <a:solidFill>
                  <a:schemeClr val="accent6">
                    <a:lumMod val="60000"/>
                    <a:lumOff val="40000"/>
                  </a:schemeClr>
                </a:solidFill>
              </a:rPr>
              <a:t>Mémoriser</a:t>
            </a:r>
            <a:r>
              <a:rPr lang="fr-FR" sz="2800" dirty="0">
                <a:solidFill>
                  <a:schemeClr val="accent6">
                    <a:lumMod val="60000"/>
                    <a:lumOff val="40000"/>
                  </a:schemeClr>
                </a:solidFill>
              </a:rPr>
              <a:t> </a:t>
            </a:r>
            <a:r>
              <a:rPr lang="fr-FR" sz="2400" dirty="0"/>
              <a:t>l’essentiel</a:t>
            </a:r>
          </a:p>
          <a:p>
            <a:pPr eaLnBrk="1" hangingPunct="1">
              <a:defRPr/>
            </a:pPr>
            <a:r>
              <a:rPr lang="fr-FR" sz="2800" b="1" dirty="0">
                <a:solidFill>
                  <a:schemeClr val="accent6">
                    <a:lumMod val="60000"/>
                    <a:lumOff val="40000"/>
                  </a:schemeClr>
                </a:solidFill>
              </a:rPr>
              <a:t>Inférer</a:t>
            </a:r>
            <a:endParaRPr lang="fr-FR" sz="2800" dirty="0">
              <a:solidFill>
                <a:schemeClr val="accent6">
                  <a:lumMod val="60000"/>
                  <a:lumOff val="40000"/>
                </a:schemeClr>
              </a:solidFill>
            </a:endParaRPr>
          </a:p>
          <a:p>
            <a:pPr eaLnBrk="1" hangingPunct="1">
              <a:defRPr/>
            </a:pPr>
            <a:r>
              <a:rPr lang="fr-FR" sz="2800" b="1" dirty="0">
                <a:solidFill>
                  <a:schemeClr val="accent6">
                    <a:lumMod val="60000"/>
                    <a:lumOff val="40000"/>
                  </a:schemeClr>
                </a:solidFill>
              </a:rPr>
              <a:t>Se questionner</a:t>
            </a:r>
            <a:r>
              <a:rPr lang="fr-FR" sz="2800" dirty="0"/>
              <a:t>, formuler des hypothèses</a:t>
            </a:r>
          </a:p>
          <a:p>
            <a:pPr eaLnBrk="1" hangingPunct="1">
              <a:defRPr/>
            </a:pPr>
            <a:r>
              <a:rPr lang="fr-FR" sz="2800" b="1" dirty="0">
                <a:solidFill>
                  <a:schemeClr val="accent6">
                    <a:lumMod val="60000"/>
                    <a:lumOff val="40000"/>
                  </a:schemeClr>
                </a:solidFill>
              </a:rPr>
              <a:t>Questionner</a:t>
            </a:r>
            <a:r>
              <a:rPr lang="fr-FR" sz="2800" b="1" dirty="0"/>
              <a:t> </a:t>
            </a:r>
            <a:r>
              <a:rPr lang="fr-FR" sz="2800" dirty="0"/>
              <a:t>l’organisation, la cohérence, les relations logiques,</a:t>
            </a:r>
          </a:p>
          <a:p>
            <a:pPr eaLnBrk="1" hangingPunct="1">
              <a:defRPr/>
            </a:pPr>
            <a:r>
              <a:rPr lang="fr-FR" sz="2800" b="1" dirty="0">
                <a:solidFill>
                  <a:schemeClr val="accent6">
                    <a:lumMod val="60000"/>
                    <a:lumOff val="40000"/>
                  </a:schemeClr>
                </a:solidFill>
              </a:rPr>
              <a:t>Réguler</a:t>
            </a:r>
            <a:r>
              <a:rPr lang="fr-FR" sz="2800" dirty="0"/>
              <a:t>, synthétiser, ... </a:t>
            </a:r>
          </a:p>
          <a:p>
            <a:pPr eaLnBrk="1" hangingPunct="1">
              <a:defRPr/>
            </a:pPr>
            <a:r>
              <a:rPr lang="fr-FR" sz="2800" dirty="0"/>
              <a:t>Contrôler sa compréhension </a:t>
            </a:r>
            <a:r>
              <a:rPr lang="fr-FR" sz="2800" dirty="0">
                <a:sym typeface="Wingdings" pitchFamily="2" charset="2"/>
              </a:rPr>
              <a:t> </a:t>
            </a:r>
            <a:r>
              <a:rPr lang="fr-FR" sz="2800" b="1" dirty="0">
                <a:solidFill>
                  <a:schemeClr val="accent6">
                    <a:lumMod val="60000"/>
                    <a:lumOff val="40000"/>
                  </a:schemeClr>
                </a:solidFill>
              </a:rPr>
              <a:t>métacognition</a:t>
            </a:r>
            <a:endParaRPr lang="fr-FR" sz="2800" dirty="0"/>
          </a:p>
          <a:p>
            <a:pPr eaLnBrk="1" hangingPunct="1">
              <a:defRPr/>
            </a:pPr>
            <a:r>
              <a:rPr lang="fr-FR" sz="2800" b="1" dirty="0">
                <a:solidFill>
                  <a:schemeClr val="accent6">
                    <a:lumMod val="60000"/>
                    <a:lumOff val="40000"/>
                  </a:schemeClr>
                </a:solidFill>
              </a:rPr>
              <a:t>Résumer, </a:t>
            </a:r>
            <a:r>
              <a:rPr lang="fr-FR" sz="2800" dirty="0"/>
              <a:t>Imaginer la suite, ...</a:t>
            </a:r>
          </a:p>
          <a:p>
            <a:pPr marL="0" indent="0" eaLnBrk="1" hangingPunct="1">
              <a:buNone/>
              <a:defRPr/>
            </a:pPr>
            <a:endParaRPr lang="fr-FR" sz="2800" b="1" dirty="0">
              <a:solidFill>
                <a:srgbClr val="FFC000"/>
              </a:solidFill>
            </a:endParaRPr>
          </a:p>
          <a:p>
            <a:pPr marL="0" indent="0" eaLnBrk="1" hangingPunct="1">
              <a:buNone/>
              <a:defRPr/>
            </a:pPr>
            <a:endParaRPr lang="fr-FR" sz="2800" b="1" dirty="0">
              <a:solidFill>
                <a:srgbClr val="FFC000"/>
              </a:solidFill>
            </a:endParaRPr>
          </a:p>
          <a:p>
            <a:pPr marL="0" indent="0" eaLnBrk="1" hangingPunct="1">
              <a:buNone/>
              <a:defRPr/>
            </a:pPr>
            <a:endParaRPr lang="fr-FR" sz="2800" i="1" dirty="0"/>
          </a:p>
        </p:txBody>
      </p:sp>
    </p:spTree>
    <p:extLst>
      <p:ext uri="{BB962C8B-B14F-4D97-AF65-F5344CB8AC3E}">
        <p14:creationId xmlns:p14="http://schemas.microsoft.com/office/powerpoint/2010/main" val="245182989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1251">
                                            <p:txEl>
                                              <p:pRg st="0" end="0"/>
                                            </p:txEl>
                                          </p:spTgt>
                                        </p:tgtEl>
                                        <p:attrNameLst>
                                          <p:attrName>style.visibility</p:attrName>
                                        </p:attrNameLst>
                                      </p:cBhvr>
                                      <p:to>
                                        <p:strVal val="visible"/>
                                      </p:to>
                                    </p:set>
                                    <p:animEffect transition="in" filter="barn(inVertical)">
                                      <p:cBhvr>
                                        <p:cTn id="7" dur="500"/>
                                        <p:tgtEl>
                                          <p:spTgt spid="18125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81251">
                                            <p:txEl>
                                              <p:pRg st="1" end="1"/>
                                            </p:txEl>
                                          </p:spTgt>
                                        </p:tgtEl>
                                        <p:attrNameLst>
                                          <p:attrName>style.visibility</p:attrName>
                                        </p:attrNameLst>
                                      </p:cBhvr>
                                      <p:to>
                                        <p:strVal val="visible"/>
                                      </p:to>
                                    </p:set>
                                    <p:animEffect transition="in" filter="barn(inVertical)">
                                      <p:cBhvr>
                                        <p:cTn id="12" dur="500"/>
                                        <p:tgtEl>
                                          <p:spTgt spid="18125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81251">
                                            <p:txEl>
                                              <p:pRg st="2" end="2"/>
                                            </p:txEl>
                                          </p:spTgt>
                                        </p:tgtEl>
                                        <p:attrNameLst>
                                          <p:attrName>style.visibility</p:attrName>
                                        </p:attrNameLst>
                                      </p:cBhvr>
                                      <p:to>
                                        <p:strVal val="visible"/>
                                      </p:to>
                                    </p:set>
                                    <p:animEffect transition="in" filter="barn(inVertical)">
                                      <p:cBhvr>
                                        <p:cTn id="17" dur="500"/>
                                        <p:tgtEl>
                                          <p:spTgt spid="18125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81251">
                                            <p:txEl>
                                              <p:pRg st="3" end="3"/>
                                            </p:txEl>
                                          </p:spTgt>
                                        </p:tgtEl>
                                        <p:attrNameLst>
                                          <p:attrName>style.visibility</p:attrName>
                                        </p:attrNameLst>
                                      </p:cBhvr>
                                      <p:to>
                                        <p:strVal val="visible"/>
                                      </p:to>
                                    </p:set>
                                    <p:animEffect transition="in" filter="barn(inVertical)">
                                      <p:cBhvr>
                                        <p:cTn id="22" dur="500"/>
                                        <p:tgtEl>
                                          <p:spTgt spid="18125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81251">
                                            <p:txEl>
                                              <p:pRg st="4" end="4"/>
                                            </p:txEl>
                                          </p:spTgt>
                                        </p:tgtEl>
                                        <p:attrNameLst>
                                          <p:attrName>style.visibility</p:attrName>
                                        </p:attrNameLst>
                                      </p:cBhvr>
                                      <p:to>
                                        <p:strVal val="visible"/>
                                      </p:to>
                                    </p:set>
                                    <p:animEffect transition="in" filter="barn(inVertical)">
                                      <p:cBhvr>
                                        <p:cTn id="27" dur="500"/>
                                        <p:tgtEl>
                                          <p:spTgt spid="18125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181251">
                                            <p:txEl>
                                              <p:pRg st="5" end="5"/>
                                            </p:txEl>
                                          </p:spTgt>
                                        </p:tgtEl>
                                        <p:attrNameLst>
                                          <p:attrName>style.visibility</p:attrName>
                                        </p:attrNameLst>
                                      </p:cBhvr>
                                      <p:to>
                                        <p:strVal val="visible"/>
                                      </p:to>
                                    </p:set>
                                    <p:animEffect transition="in" filter="barn(inVertical)">
                                      <p:cBhvr>
                                        <p:cTn id="32" dur="500"/>
                                        <p:tgtEl>
                                          <p:spTgt spid="18125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181251">
                                            <p:txEl>
                                              <p:pRg st="6" end="6"/>
                                            </p:txEl>
                                          </p:spTgt>
                                        </p:tgtEl>
                                        <p:attrNameLst>
                                          <p:attrName>style.visibility</p:attrName>
                                        </p:attrNameLst>
                                      </p:cBhvr>
                                      <p:to>
                                        <p:strVal val="visible"/>
                                      </p:to>
                                    </p:set>
                                    <p:animEffect transition="in" filter="barn(inVertical)">
                                      <p:cBhvr>
                                        <p:cTn id="37" dur="500"/>
                                        <p:tgtEl>
                                          <p:spTgt spid="181251">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181251">
                                            <p:txEl>
                                              <p:pRg st="7" end="7"/>
                                            </p:txEl>
                                          </p:spTgt>
                                        </p:tgtEl>
                                        <p:attrNameLst>
                                          <p:attrName>style.visibility</p:attrName>
                                        </p:attrNameLst>
                                      </p:cBhvr>
                                      <p:to>
                                        <p:strVal val="visible"/>
                                      </p:to>
                                    </p:set>
                                    <p:animEffect transition="in" filter="barn(inVertical)">
                                      <p:cBhvr>
                                        <p:cTn id="42" dur="500"/>
                                        <p:tgtEl>
                                          <p:spTgt spid="181251">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181251">
                                            <p:txEl>
                                              <p:pRg st="8" end="8"/>
                                            </p:txEl>
                                          </p:spTgt>
                                        </p:tgtEl>
                                        <p:attrNameLst>
                                          <p:attrName>style.visibility</p:attrName>
                                        </p:attrNameLst>
                                      </p:cBhvr>
                                      <p:to>
                                        <p:strVal val="visible"/>
                                      </p:to>
                                    </p:set>
                                    <p:animEffect transition="in" filter="barn(inVertical)">
                                      <p:cBhvr>
                                        <p:cTn id="47" dur="500"/>
                                        <p:tgtEl>
                                          <p:spTgt spid="181251">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 presetClass="entr" presetSubtype="0" fill="hold" grpId="0" nodeType="clickEffect">
                                  <p:stCondLst>
                                    <p:cond delay="0"/>
                                  </p:stCondLst>
                                  <p:childTnLst>
                                    <p:set>
                                      <p:cBhvr>
                                        <p:cTn id="51" dur="1" fill="hold">
                                          <p:stCondLst>
                                            <p:cond delay="0"/>
                                          </p:stCondLst>
                                        </p:cTn>
                                        <p:tgtEl>
                                          <p:spTgt spid="1812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1250" grpId="0"/>
      <p:bldP spid="181251"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7" name="Rectangle 3"/>
          <p:cNvSpPr>
            <a:spLocks noGrp="1" noChangeArrowheads="1"/>
          </p:cNvSpPr>
          <p:nvPr>
            <p:ph type="body" idx="1"/>
          </p:nvPr>
        </p:nvSpPr>
        <p:spPr>
          <a:xfrm>
            <a:off x="457200" y="1905000"/>
            <a:ext cx="8229600" cy="4495800"/>
          </a:xfrm>
        </p:spPr>
        <p:txBody>
          <a:bodyPr/>
          <a:lstStyle/>
          <a:p>
            <a:pPr eaLnBrk="1" hangingPunct="1">
              <a:buFontTx/>
              <a:buNone/>
              <a:defRPr/>
            </a:pPr>
            <a:r>
              <a:rPr lang="fr-FR" dirty="0"/>
              <a:t>Mobiliser ces 5 ensembles de compétences en interaction pour :</a:t>
            </a:r>
          </a:p>
          <a:p>
            <a:pPr eaLnBrk="1" hangingPunct="1">
              <a:buFontTx/>
              <a:buNone/>
              <a:defRPr/>
            </a:pPr>
            <a:endParaRPr lang="fr-FR" dirty="0"/>
          </a:p>
          <a:p>
            <a:pPr eaLnBrk="1" hangingPunct="1">
              <a:buFontTx/>
              <a:buChar char="-"/>
              <a:defRPr/>
            </a:pPr>
            <a:r>
              <a:rPr lang="fr-FR" dirty="0"/>
              <a:t>Construire du sens,</a:t>
            </a:r>
          </a:p>
          <a:p>
            <a:pPr eaLnBrk="1" hangingPunct="1">
              <a:buFontTx/>
              <a:buChar char="-"/>
              <a:defRPr/>
            </a:pPr>
            <a:r>
              <a:rPr lang="fr-FR" dirty="0"/>
              <a:t>Tisser des liens dans le texte</a:t>
            </a:r>
          </a:p>
          <a:p>
            <a:pPr eaLnBrk="1" hangingPunct="1">
              <a:buFontTx/>
              <a:buChar char="-"/>
              <a:defRPr/>
            </a:pPr>
            <a:r>
              <a:rPr lang="fr-FR" dirty="0"/>
              <a:t>Entretenir des interprétations ouvertes</a:t>
            </a:r>
          </a:p>
          <a:p>
            <a:pPr marL="0" indent="0" eaLnBrk="1" hangingPunct="1">
              <a:buNone/>
              <a:defRPr/>
            </a:pPr>
            <a:r>
              <a:rPr lang="fr-FR" b="1" dirty="0">
                <a:solidFill>
                  <a:schemeClr val="hlink"/>
                </a:solidFill>
                <a:sym typeface="Wingdings" panose="05000000000000000000" pitchFamily="2" charset="2"/>
              </a:rPr>
              <a:t> </a:t>
            </a:r>
            <a:r>
              <a:rPr lang="fr-FR" b="1" dirty="0">
                <a:solidFill>
                  <a:schemeClr val="hlink"/>
                </a:solidFill>
              </a:rPr>
              <a:t>C’est apprendre la patience… </a:t>
            </a:r>
            <a:endParaRPr lang="fr-FR" b="1" dirty="0"/>
          </a:p>
          <a:p>
            <a:pPr eaLnBrk="1" hangingPunct="1">
              <a:defRPr/>
            </a:pPr>
            <a:endParaRPr lang="fr-FR" dirty="0"/>
          </a:p>
        </p:txBody>
      </p:sp>
      <p:sp>
        <p:nvSpPr>
          <p:cNvPr id="185348" name="Rectangle 4"/>
          <p:cNvSpPr>
            <a:spLocks noGrp="1" noChangeArrowheads="1"/>
          </p:cNvSpPr>
          <p:nvPr>
            <p:ph type="title"/>
          </p:nvPr>
        </p:nvSpPr>
        <p:spPr/>
        <p:txBody>
          <a:bodyPr/>
          <a:lstStyle/>
          <a:p>
            <a:pPr eaLnBrk="1" hangingPunct="1">
              <a:defRPr/>
            </a:pPr>
            <a:r>
              <a:rPr lang="fr-FR" sz="4000" dirty="0">
                <a:solidFill>
                  <a:schemeClr val="hlink"/>
                </a:solidFill>
              </a:rPr>
              <a:t>Comprendre un texte ?...</a:t>
            </a:r>
          </a:p>
        </p:txBody>
      </p:sp>
    </p:spTree>
    <p:extLst>
      <p:ext uri="{BB962C8B-B14F-4D97-AF65-F5344CB8AC3E}">
        <p14:creationId xmlns:p14="http://schemas.microsoft.com/office/powerpoint/2010/main" val="256812294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5347">
                                            <p:txEl>
                                              <p:pRg st="0" end="0"/>
                                            </p:txEl>
                                          </p:spTgt>
                                        </p:tgtEl>
                                        <p:attrNameLst>
                                          <p:attrName>style.visibility</p:attrName>
                                        </p:attrNameLst>
                                      </p:cBhvr>
                                      <p:to>
                                        <p:strVal val="visible"/>
                                      </p:to>
                                    </p:set>
                                    <p:animEffect transition="in" filter="barn(inVertical)">
                                      <p:cBhvr>
                                        <p:cTn id="7" dur="500"/>
                                        <p:tgtEl>
                                          <p:spTgt spid="1853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85347">
                                            <p:txEl>
                                              <p:pRg st="2" end="2"/>
                                            </p:txEl>
                                          </p:spTgt>
                                        </p:tgtEl>
                                        <p:attrNameLst>
                                          <p:attrName>style.visibility</p:attrName>
                                        </p:attrNameLst>
                                      </p:cBhvr>
                                      <p:to>
                                        <p:strVal val="visible"/>
                                      </p:to>
                                    </p:set>
                                    <p:animEffect transition="in" filter="barn(inVertical)">
                                      <p:cBhvr>
                                        <p:cTn id="12" dur="500"/>
                                        <p:tgtEl>
                                          <p:spTgt spid="18534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85347">
                                            <p:txEl>
                                              <p:pRg st="3" end="3"/>
                                            </p:txEl>
                                          </p:spTgt>
                                        </p:tgtEl>
                                        <p:attrNameLst>
                                          <p:attrName>style.visibility</p:attrName>
                                        </p:attrNameLst>
                                      </p:cBhvr>
                                      <p:to>
                                        <p:strVal val="visible"/>
                                      </p:to>
                                    </p:set>
                                    <p:animEffect transition="in" filter="barn(inVertical)">
                                      <p:cBhvr>
                                        <p:cTn id="17" dur="500"/>
                                        <p:tgtEl>
                                          <p:spTgt spid="185347">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185347">
                                            <p:txEl>
                                              <p:pRg st="4" end="4"/>
                                            </p:txEl>
                                          </p:spTgt>
                                        </p:tgtEl>
                                        <p:attrNameLst>
                                          <p:attrName>style.visibility</p:attrName>
                                        </p:attrNameLst>
                                      </p:cBhvr>
                                      <p:to>
                                        <p:strVal val="visible"/>
                                      </p:to>
                                    </p:set>
                                    <p:animEffect transition="in" filter="barn(inVertical)">
                                      <p:cBhvr>
                                        <p:cTn id="22" dur="500"/>
                                        <p:tgtEl>
                                          <p:spTgt spid="185347">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185347">
                                            <p:txEl>
                                              <p:pRg st="5" end="5"/>
                                            </p:txEl>
                                          </p:spTgt>
                                        </p:tgtEl>
                                        <p:attrNameLst>
                                          <p:attrName>style.visibility</p:attrName>
                                        </p:attrNameLst>
                                      </p:cBhvr>
                                      <p:to>
                                        <p:strVal val="visible"/>
                                      </p:to>
                                    </p:set>
                                    <p:animEffect transition="in" filter="barn(inVertical)">
                                      <p:cBhvr>
                                        <p:cTn id="27" dur="500"/>
                                        <p:tgtEl>
                                          <p:spTgt spid="1853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47"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304800"/>
            <a:ext cx="9144000" cy="1384300"/>
          </a:xfrm>
        </p:spPr>
        <p:txBody>
          <a:bodyPr/>
          <a:lstStyle/>
          <a:p>
            <a:pPr algn="ctr">
              <a:defRPr/>
            </a:pPr>
            <a:r>
              <a:rPr lang="fr-FR" dirty="0"/>
              <a:t>Pour quoi ?</a:t>
            </a:r>
            <a:br>
              <a:rPr lang="fr-FR" dirty="0"/>
            </a:br>
            <a:r>
              <a:rPr lang="fr-FR" dirty="0">
                <a:solidFill>
                  <a:schemeClr val="accent1"/>
                </a:solidFill>
              </a:rPr>
              <a:t>Le           </a:t>
            </a:r>
            <a:r>
              <a:rPr lang="fr-FR" sz="3600" dirty="0"/>
              <a:t>au service de la compréhension</a:t>
            </a:r>
            <a:endParaRPr lang="fr-FR" sz="3600" i="1" dirty="0"/>
          </a:p>
        </p:txBody>
      </p:sp>
      <p:sp>
        <p:nvSpPr>
          <p:cNvPr id="3" name="Espace réservé du contenu 2"/>
          <p:cNvSpPr>
            <a:spLocks noGrp="1"/>
          </p:cNvSpPr>
          <p:nvPr>
            <p:ph idx="1"/>
          </p:nvPr>
        </p:nvSpPr>
        <p:spPr>
          <a:xfrm>
            <a:off x="457200" y="1905000"/>
            <a:ext cx="8229600" cy="4343400"/>
          </a:xfrm>
        </p:spPr>
        <p:txBody>
          <a:bodyPr/>
          <a:lstStyle/>
          <a:p>
            <a:pPr>
              <a:defRPr/>
            </a:pPr>
            <a:r>
              <a:rPr lang="fr-FR" b="1" dirty="0">
                <a:effectLst/>
              </a:rPr>
              <a:t>La maîtrise du  sens </a:t>
            </a:r>
          </a:p>
          <a:p>
            <a:pPr>
              <a:defRPr/>
            </a:pPr>
            <a:r>
              <a:rPr lang="fr-FR" b="1" dirty="0">
                <a:effectLst/>
              </a:rPr>
              <a:t>précède la maîtrise des outils</a:t>
            </a:r>
          </a:p>
          <a:p>
            <a:endParaRPr lang="fr-FR" i="1" dirty="0">
              <a:effectLst/>
            </a:endParaRPr>
          </a:p>
          <a:p>
            <a:r>
              <a:rPr lang="fr-FR" i="1" dirty="0">
                <a:solidFill>
                  <a:schemeClr val="accent1">
                    <a:lumMod val="60000"/>
                    <a:lumOff val="40000"/>
                  </a:schemeClr>
                </a:solidFill>
                <a:effectLst/>
              </a:rPr>
              <a:t>Ce n’est pas en grandissant que l’élève apprend,</a:t>
            </a:r>
          </a:p>
          <a:p>
            <a:pPr marL="0" indent="0">
              <a:buNone/>
            </a:pPr>
            <a:r>
              <a:rPr lang="fr-FR" i="1" dirty="0">
                <a:solidFill>
                  <a:schemeClr val="accent1">
                    <a:lumMod val="60000"/>
                    <a:lumOff val="40000"/>
                  </a:schemeClr>
                </a:solidFill>
                <a:effectLst/>
              </a:rPr>
              <a:t> c’est en apprenant qu’il grandit.</a:t>
            </a:r>
            <a:r>
              <a:rPr lang="fr-FR" i="1" dirty="0">
                <a:effectLst/>
              </a:rPr>
              <a:t> </a:t>
            </a:r>
            <a:r>
              <a:rPr lang="fr-FR" sz="2400" dirty="0">
                <a:effectLst/>
              </a:rPr>
              <a:t>(A. </a:t>
            </a:r>
            <a:r>
              <a:rPr lang="fr-FR" sz="2400" dirty="0" err="1">
                <a:effectLst/>
              </a:rPr>
              <a:t>Bentolila</a:t>
            </a:r>
            <a:r>
              <a:rPr lang="fr-FR" sz="2400" dirty="0">
                <a:effectLst/>
              </a:rPr>
              <a:t>)</a:t>
            </a:r>
            <a:r>
              <a:rPr lang="fr-FR" dirty="0">
                <a:effectLst/>
              </a:rPr>
              <a:t>		</a:t>
            </a:r>
            <a:endParaRPr lang="fr-FR" i="1" dirty="0">
              <a:effectLst/>
            </a:endParaRPr>
          </a:p>
        </p:txBody>
      </p:sp>
      <p:pic>
        <p:nvPicPr>
          <p:cNvPr id="5124" name="Image 3" descr="logo_rol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4400" y="914400"/>
            <a:ext cx="1600200" cy="90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85421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304800"/>
            <a:ext cx="9144000" cy="1384300"/>
          </a:xfrm>
        </p:spPr>
        <p:txBody>
          <a:bodyPr/>
          <a:lstStyle/>
          <a:p>
            <a:pPr algn="ctr">
              <a:defRPr/>
            </a:pPr>
            <a:r>
              <a:rPr lang="fr-FR" dirty="0"/>
              <a:t>Pour quoi ?</a:t>
            </a:r>
            <a:br>
              <a:rPr lang="fr-FR" dirty="0"/>
            </a:br>
            <a:r>
              <a:rPr lang="fr-FR" dirty="0">
                <a:solidFill>
                  <a:schemeClr val="accent1"/>
                </a:solidFill>
              </a:rPr>
              <a:t>Le           </a:t>
            </a:r>
            <a:r>
              <a:rPr lang="fr-FR" sz="3600" dirty="0"/>
              <a:t>au service de la compréhension</a:t>
            </a:r>
            <a:endParaRPr lang="fr-FR" sz="3600" i="1" dirty="0"/>
          </a:p>
        </p:txBody>
      </p:sp>
      <p:sp>
        <p:nvSpPr>
          <p:cNvPr id="3" name="Espace réservé du contenu 2"/>
          <p:cNvSpPr>
            <a:spLocks noGrp="1"/>
          </p:cNvSpPr>
          <p:nvPr>
            <p:ph idx="1"/>
          </p:nvPr>
        </p:nvSpPr>
        <p:spPr>
          <a:xfrm>
            <a:off x="457200" y="1905000"/>
            <a:ext cx="8229600" cy="4953000"/>
          </a:xfrm>
        </p:spPr>
        <p:txBody>
          <a:bodyPr/>
          <a:lstStyle/>
          <a:p>
            <a:pPr>
              <a:defRPr/>
            </a:pPr>
            <a:r>
              <a:rPr lang="fr-FR" b="1" dirty="0">
                <a:effectLst/>
              </a:rPr>
              <a:t>Qu‘est-ce qui est en jeu ?</a:t>
            </a:r>
          </a:p>
          <a:p>
            <a:pPr marL="0" indent="0">
              <a:buNone/>
              <a:defRPr/>
            </a:pPr>
            <a:endParaRPr lang="fr-FR" b="1" dirty="0">
              <a:effectLst/>
            </a:endParaRPr>
          </a:p>
          <a:p>
            <a:pPr marL="0" indent="0">
              <a:buNone/>
              <a:defRPr/>
            </a:pPr>
            <a:r>
              <a:rPr lang="fr-FR" b="1" dirty="0">
                <a:effectLst/>
              </a:rPr>
              <a:t>4 enjeux  :</a:t>
            </a:r>
          </a:p>
          <a:p>
            <a:pPr lvl="2">
              <a:defRPr/>
            </a:pPr>
            <a:r>
              <a:rPr lang="fr-FR" sz="3200" dirty="0">
                <a:effectLst/>
              </a:rPr>
              <a:t> L’enjeu esthétique </a:t>
            </a:r>
            <a:endParaRPr lang="fr-FR" sz="1200" dirty="0">
              <a:effectLst/>
            </a:endParaRPr>
          </a:p>
          <a:p>
            <a:pPr lvl="2">
              <a:defRPr/>
            </a:pPr>
            <a:r>
              <a:rPr lang="fr-FR" sz="3200" dirty="0">
                <a:effectLst/>
              </a:rPr>
              <a:t> L’enjeu éthique</a:t>
            </a:r>
            <a:endParaRPr lang="fr-FR" sz="1200" dirty="0">
              <a:effectLst/>
            </a:endParaRPr>
          </a:p>
          <a:p>
            <a:pPr lvl="2">
              <a:defRPr/>
            </a:pPr>
            <a:r>
              <a:rPr lang="fr-FR" sz="3200" dirty="0">
                <a:effectLst/>
              </a:rPr>
              <a:t> L’enjeu politique </a:t>
            </a:r>
            <a:endParaRPr lang="fr-FR" sz="1200" dirty="0">
              <a:effectLst/>
            </a:endParaRPr>
          </a:p>
          <a:p>
            <a:pPr lvl="2">
              <a:defRPr/>
            </a:pPr>
            <a:r>
              <a:rPr lang="fr-FR" sz="3200" dirty="0">
                <a:effectLst/>
              </a:rPr>
              <a:t> L’enjeu pédagogique</a:t>
            </a:r>
          </a:p>
          <a:p>
            <a:pPr marL="914400" lvl="2" indent="0">
              <a:buNone/>
              <a:defRPr/>
            </a:pPr>
            <a:r>
              <a:rPr lang="fr-FR" sz="3200" b="1" dirty="0">
                <a:effectLst/>
                <a:sym typeface="Wingdings" pitchFamily="2" charset="2"/>
              </a:rPr>
              <a:t> Une culture humaniste...</a:t>
            </a:r>
            <a:r>
              <a:rPr lang="fr-FR" sz="3200" b="1" dirty="0">
                <a:effectLst/>
              </a:rPr>
              <a:t> </a:t>
            </a:r>
            <a:endParaRPr lang="fr-FR" dirty="0">
              <a:effectLst/>
            </a:endParaRPr>
          </a:p>
        </p:txBody>
      </p:sp>
      <p:pic>
        <p:nvPicPr>
          <p:cNvPr id="5124" name="Image 3" descr="logo_rol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400" y="914400"/>
            <a:ext cx="1600200" cy="903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38743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2"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2"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2"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2"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2"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grpId="2"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grpId="2"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2"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re 1"/>
          <p:cNvSpPr>
            <a:spLocks noGrp="1"/>
          </p:cNvSpPr>
          <p:nvPr>
            <p:ph type="title"/>
          </p:nvPr>
        </p:nvSpPr>
        <p:spPr/>
        <p:txBody>
          <a:bodyPr/>
          <a:lstStyle/>
          <a:p>
            <a:pPr marL="342900" indent="-342900" algn="ctr">
              <a:defRPr/>
            </a:pPr>
            <a:r>
              <a:rPr lang="fr-FR" altLang="fr-FR" dirty="0">
                <a:solidFill>
                  <a:schemeClr val="accent1"/>
                </a:solidFill>
              </a:rPr>
              <a:t>L’enjeu esthétique </a:t>
            </a:r>
          </a:p>
        </p:txBody>
      </p:sp>
      <p:sp>
        <p:nvSpPr>
          <p:cNvPr id="3" name="Espace réservé du contenu 2"/>
          <p:cNvSpPr>
            <a:spLocks noGrp="1"/>
          </p:cNvSpPr>
          <p:nvPr>
            <p:ph idx="1"/>
          </p:nvPr>
        </p:nvSpPr>
        <p:spPr>
          <a:xfrm>
            <a:off x="457200" y="2286000"/>
            <a:ext cx="8229600" cy="3733800"/>
          </a:xfrm>
        </p:spPr>
        <p:txBody>
          <a:bodyPr/>
          <a:lstStyle/>
          <a:p>
            <a:pPr>
              <a:defRPr/>
            </a:pPr>
            <a:r>
              <a:rPr lang="fr-FR" sz="3600" dirty="0"/>
              <a:t>« </a:t>
            </a:r>
            <a:r>
              <a:rPr lang="fr-FR" sz="3600" i="1" dirty="0"/>
              <a:t>La beauté nous instruit autant que le reste, peut-être plus que le reste</a:t>
            </a:r>
            <a:r>
              <a:rPr lang="fr-FR" sz="3600" dirty="0"/>
              <a:t>. »</a:t>
            </a:r>
          </a:p>
          <a:p>
            <a:pPr marL="0" indent="0" algn="r">
              <a:buFontTx/>
              <a:buNone/>
              <a:defRPr/>
            </a:pPr>
            <a:r>
              <a:rPr lang="fr-FR" sz="2400" i="1" dirty="0"/>
              <a:t>(Christian </a:t>
            </a:r>
            <a:r>
              <a:rPr lang="fr-FR" sz="2400" i="1" dirty="0" err="1"/>
              <a:t>Bobin</a:t>
            </a:r>
            <a:r>
              <a:rPr lang="fr-FR" sz="2400" i="1" dirty="0"/>
              <a:t>)</a:t>
            </a:r>
          </a:p>
          <a:p>
            <a:pPr>
              <a:defRPr/>
            </a:pPr>
            <a:r>
              <a:rPr lang="fr-FR" sz="3600" dirty="0"/>
              <a:t>Le plaisir du texte </a:t>
            </a:r>
          </a:p>
          <a:p>
            <a:pPr marL="0" indent="0">
              <a:buFontTx/>
              <a:buNone/>
              <a:defRPr/>
            </a:pPr>
            <a:endParaRPr lang="fr-FR" sz="3600" dirty="0"/>
          </a:p>
        </p:txBody>
      </p:sp>
    </p:spTree>
    <p:extLst>
      <p:ext uri="{BB962C8B-B14F-4D97-AF65-F5344CB8AC3E}">
        <p14:creationId xmlns:p14="http://schemas.microsoft.com/office/powerpoint/2010/main" val="2674385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1000" y="304800"/>
            <a:ext cx="8229600" cy="1384300"/>
          </a:xfrm>
        </p:spPr>
        <p:txBody>
          <a:bodyPr/>
          <a:lstStyle/>
          <a:p>
            <a:pPr marL="342900" indent="-342900" algn="ctr">
              <a:defRPr/>
            </a:pPr>
            <a:r>
              <a:rPr lang="fr-FR" dirty="0">
                <a:solidFill>
                  <a:schemeClr val="accent1"/>
                </a:solidFill>
              </a:rPr>
              <a:t>L’enjeu éthique </a:t>
            </a:r>
          </a:p>
        </p:txBody>
      </p:sp>
      <p:sp>
        <p:nvSpPr>
          <p:cNvPr id="3" name="Espace réservé du contenu 2"/>
          <p:cNvSpPr>
            <a:spLocks noGrp="1"/>
          </p:cNvSpPr>
          <p:nvPr>
            <p:ph idx="1"/>
          </p:nvPr>
        </p:nvSpPr>
        <p:spPr/>
        <p:txBody>
          <a:bodyPr/>
          <a:lstStyle/>
          <a:p>
            <a:pPr marL="0" indent="0">
              <a:buFontTx/>
              <a:buNone/>
              <a:defRPr/>
            </a:pPr>
            <a:r>
              <a:rPr lang="fr-FR" sz="3600" dirty="0"/>
              <a:t>L’équilibre entre les droits et les devoirs du lecteur : </a:t>
            </a:r>
          </a:p>
          <a:p>
            <a:pPr marL="0" indent="0">
              <a:buFontTx/>
              <a:buNone/>
              <a:defRPr/>
            </a:pPr>
            <a:endParaRPr lang="fr-FR" sz="3600" dirty="0"/>
          </a:p>
          <a:p>
            <a:pPr>
              <a:defRPr/>
            </a:pPr>
            <a:r>
              <a:rPr lang="fr-FR" sz="3600" b="1" dirty="0"/>
              <a:t>Le droit </a:t>
            </a:r>
            <a:r>
              <a:rPr lang="fr-FR" sz="3600" dirty="0"/>
              <a:t>d’interpréter le texte</a:t>
            </a:r>
          </a:p>
          <a:p>
            <a:pPr>
              <a:defRPr/>
            </a:pPr>
            <a:r>
              <a:rPr lang="fr-FR" sz="3600" b="1" dirty="0"/>
              <a:t>Le devoir </a:t>
            </a:r>
            <a:r>
              <a:rPr lang="fr-FR" sz="3600" dirty="0"/>
              <a:t>de respecter le texte</a:t>
            </a:r>
          </a:p>
          <a:p>
            <a:pPr>
              <a:defRPr/>
            </a:pPr>
            <a:endParaRPr lang="fr-FR" dirty="0"/>
          </a:p>
        </p:txBody>
      </p:sp>
    </p:spTree>
    <p:extLst>
      <p:ext uri="{BB962C8B-B14F-4D97-AF65-F5344CB8AC3E}">
        <p14:creationId xmlns:p14="http://schemas.microsoft.com/office/powerpoint/2010/main" val="2357062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Océan">
  <a:themeElements>
    <a:clrScheme name="Océ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é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cé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é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é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é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é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é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é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é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Ocean</Template>
  <TotalTime>13086</TotalTime>
  <Words>1749</Words>
  <Application>Microsoft Office PowerPoint</Application>
  <PresentationFormat>Affichage à l'écran (4:3)</PresentationFormat>
  <Paragraphs>504</Paragraphs>
  <Slides>53</Slides>
  <Notes>14</Notes>
  <HiddenSlides>0</HiddenSlides>
  <MMClips>0</MMClips>
  <ScaleCrop>false</ScaleCrop>
  <HeadingPairs>
    <vt:vector size="4" baseType="variant">
      <vt:variant>
        <vt:lpstr>Thème</vt:lpstr>
      </vt:variant>
      <vt:variant>
        <vt:i4>1</vt:i4>
      </vt:variant>
      <vt:variant>
        <vt:lpstr>Titres des diapositives</vt:lpstr>
      </vt:variant>
      <vt:variant>
        <vt:i4>53</vt:i4>
      </vt:variant>
    </vt:vector>
  </HeadingPairs>
  <TitlesOfParts>
    <vt:vector size="54" baseType="lpstr">
      <vt:lpstr>Océan</vt:lpstr>
      <vt:lpstr>     Travailler la pédagogie de la compréhension   dans toutes les disciplines  Pour quoi ? Comment ?   </vt:lpstr>
      <vt:lpstr>     Lire et comprendre  Si six scies scient six cyprès, six cent six scies scieront six cent six cyprès.  </vt:lpstr>
      <vt:lpstr>Pour une pédagogie de la bienveillance et de l’exigence</vt:lpstr>
      <vt:lpstr>Enseigner la compréhension dans toutes les disciplines le fil conducteur des programmes 2016</vt:lpstr>
      <vt:lpstr>Le             ?</vt:lpstr>
      <vt:lpstr>Pour quoi ? Le           au service de la compréhension</vt:lpstr>
      <vt:lpstr>Pour quoi ? Le           au service de la compréhension</vt:lpstr>
      <vt:lpstr>L’enjeu esthétique </vt:lpstr>
      <vt:lpstr>L’enjeu éthique </vt:lpstr>
      <vt:lpstr>L’enjeu politique </vt:lpstr>
      <vt:lpstr>L’enjeu pédagogique </vt:lpstr>
      <vt:lpstr>la démarche et L’outil clé </vt:lpstr>
      <vt:lpstr>L’ACT : un moteur à 4 temps </vt:lpstr>
      <vt:lpstr>Vivre un A.C.T. Une éducation au questionnement</vt:lpstr>
      <vt:lpstr>4 niveaux de lecture</vt:lpstr>
      <vt:lpstr>4 niveaux de lecture</vt:lpstr>
      <vt:lpstr>4 niveaux de lecture</vt:lpstr>
      <vt:lpstr>4 niveaux de lecture</vt:lpstr>
      <vt:lpstr>Ce n’est pas « une explication de texte »</vt:lpstr>
      <vt:lpstr>Un atelier de  compréhension de texte (ACT)</vt:lpstr>
      <vt:lpstr>Qui valide ?</vt:lpstr>
      <vt:lpstr>Phase 1 : lecture individuelle</vt:lpstr>
      <vt:lpstr>Phase 1 : lecture individuelle</vt:lpstr>
      <vt:lpstr>Au tableau pour la phase 2 :</vt:lpstr>
      <vt:lpstr>Phase 2 : échanges</vt:lpstr>
      <vt:lpstr>Présentation PowerPoint</vt:lpstr>
      <vt:lpstr>Phase 3 : La vérification</vt:lpstr>
      <vt:lpstr>Phase 4 : métacognition</vt:lpstr>
      <vt:lpstr>Faisons le point ….  </vt:lpstr>
      <vt:lpstr>Apprendre à interroger les textes : Construire le réflexe du questionnement  poser 3 ou 4 questions sur   … </vt:lpstr>
      <vt:lpstr>Présentation PowerPoint</vt:lpstr>
      <vt:lpstr>Questionner ?</vt:lpstr>
      <vt:lpstr>Comment la parole circule-t-elle en ACT ?</vt:lpstr>
      <vt:lpstr>Faisons le point : l’élève ...</vt:lpstr>
      <vt:lpstr>Et la posture de l’enseignant ?...</vt:lpstr>
      <vt:lpstr>Comment la classe est-elle organisée ?</vt:lpstr>
      <vt:lpstr>Comment organiser l’espace ?</vt:lpstr>
      <vt:lpstr>Les supports d’ACT :  des textes qui …</vt:lpstr>
      <vt:lpstr>Des textes qui … </vt:lpstr>
      <vt:lpstr>Des textes qui … </vt:lpstr>
      <vt:lpstr>Faisons le point … Développer une pédagogie de la compréhension en lecture : 2 axes</vt:lpstr>
      <vt:lpstr>Des activités en autonomie : oui, mais sur quoi ?   Sur des habiletés de compréhension …</vt:lpstr>
      <vt:lpstr>Les activités autonomes ?</vt:lpstr>
      <vt:lpstr>Une activité d’anticipation...</vt:lpstr>
      <vt:lpstr>Qu’apprend-on à faire ? Comment l’avons-nous fait ?</vt:lpstr>
      <vt:lpstr>Un 3ème axe essentiel</vt:lpstr>
      <vt:lpstr>Comprendre :  Qui fait quoi ? Qui parle ? Comment ?</vt:lpstr>
      <vt:lpstr> Comprendre un texte</vt:lpstr>
      <vt:lpstr> Comprendre un texte</vt:lpstr>
      <vt:lpstr> Comprendre un texte</vt:lpstr>
      <vt:lpstr> Comprendre un texte</vt:lpstr>
      <vt:lpstr>5. Les stratégies du lecteur expert ?</vt:lpstr>
      <vt:lpstr>Comprendre un texte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TOSHIBA</dc:creator>
  <cp:lastModifiedBy>TOSHIBA</cp:lastModifiedBy>
  <cp:revision>489</cp:revision>
  <cp:lastPrinted>1601-01-01T00:00:00Z</cp:lastPrinted>
  <dcterms:created xsi:type="dcterms:W3CDTF">1601-01-01T00:00:00Z</dcterms:created>
  <dcterms:modified xsi:type="dcterms:W3CDTF">2017-12-06T12:15:42Z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